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7"/>
  </p:notesMasterIdLst>
  <p:sldIdLst>
    <p:sldId id="256" r:id="rId2"/>
    <p:sldId id="257" r:id="rId3"/>
    <p:sldId id="258" r:id="rId4"/>
    <p:sldId id="259" r:id="rId5"/>
    <p:sldId id="260" r:id="rId6"/>
    <p:sldId id="262" r:id="rId7"/>
    <p:sldId id="264" r:id="rId8"/>
    <p:sldId id="265" r:id="rId9"/>
    <p:sldId id="263"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3" r:id="rId46"/>
  </p:sldIdLst>
  <p:sldSz cx="12192000" cy="6858000"/>
  <p:notesSz cx="6858000" cy="9144000"/>
  <p:embeddedFontLst>
    <p:embeddedFont>
      <p:font typeface="Play" panose="020B0604020202020204" charset="0"/>
      <p:regular r:id="rId48"/>
      <p:bold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2" roundtripDataSignature="AMtx7mhPoCcstbTkREa0GXPWSrtx9twz3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685FC0-9AA4-47BD-A355-7C58F2DE53DC}" v="6" dt="2025-11-12T09:24:26.9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5294" autoAdjust="0"/>
  </p:normalViewPr>
  <p:slideViewPr>
    <p:cSldViewPr snapToGrid="0">
      <p:cViewPr varScale="1">
        <p:scale>
          <a:sx n="51" d="100"/>
          <a:sy n="51" d="100"/>
        </p:scale>
        <p:origin x="1164" y="2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46" d="100"/>
          <a:sy n="46" d="100"/>
        </p:scale>
        <p:origin x="2728" y="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asta.edu.au/resource/science-safety-essentials-risk-management-science" TargetMode="External"/><Relationship Id="rId3" Type="http://schemas.openxmlformats.org/officeDocument/2006/relationships/hyperlink" Target="https://asta.edu.au/resource/science-safety-essentials-animals-science" TargetMode="External"/><Relationship Id="rId7" Type="http://schemas.openxmlformats.org/officeDocument/2006/relationships/hyperlink" Target="https://asta.edu.au/resource/science-safety-essentials-risk-assessment-science"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asta.edu.au/resource/science-safety-essentials-radiation-sources-science" TargetMode="External"/><Relationship Id="rId5" Type="http://schemas.openxmlformats.org/officeDocument/2006/relationships/hyperlink" Target="https://asta.edu.au/resource/science-safety-essentials-lasers-science" TargetMode="External"/><Relationship Id="rId4" Type="http://schemas.openxmlformats.org/officeDocument/2006/relationships/hyperlink" Target="https://asta.edu.au/resource/science-safety-essentials-first-aid-kits-science"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youtu.be/8wMNImqhVe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1500"/>
          </a:p>
        </p:txBody>
      </p:sp>
      <p:sp>
        <p:nvSpPr>
          <p:cNvPr id="73" name="Google Shape;73;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69ab6f909b_0_1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endParaRPr sz="1300">
              <a:solidFill>
                <a:schemeClr val="dk1"/>
              </a:solidFill>
            </a:endParaRPr>
          </a:p>
          <a:p>
            <a:pPr marL="457200" lvl="0" indent="0" algn="l" rtl="0">
              <a:lnSpc>
                <a:spcPct val="115000"/>
              </a:lnSpc>
              <a:spcBef>
                <a:spcPts val="0"/>
              </a:spcBef>
              <a:spcAft>
                <a:spcPts val="0"/>
              </a:spcAft>
              <a:buNone/>
            </a:pPr>
            <a:endParaRPr sz="1300">
              <a:solidFill>
                <a:schemeClr val="dk1"/>
              </a:solidFill>
            </a:endParaRPr>
          </a:p>
          <a:p>
            <a:pPr marL="457200" lvl="0" indent="0" algn="just" rtl="0">
              <a:spcBef>
                <a:spcPts val="0"/>
              </a:spcBef>
              <a:spcAft>
                <a:spcPts val="0"/>
              </a:spcAft>
              <a:buNone/>
            </a:pPr>
            <a:endParaRPr sz="1500">
              <a:solidFill>
                <a:schemeClr val="dk1"/>
              </a:solidFill>
            </a:endParaRPr>
          </a:p>
        </p:txBody>
      </p:sp>
      <p:sp>
        <p:nvSpPr>
          <p:cNvPr id="195" name="Google Shape;195;g369ab6f909b_0_12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584f27941d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1150" algn="l" rtl="0">
              <a:lnSpc>
                <a:spcPct val="100000"/>
              </a:lnSpc>
              <a:spcBef>
                <a:spcPts val="0"/>
              </a:spcBef>
              <a:spcAft>
                <a:spcPts val="0"/>
              </a:spcAft>
              <a:buClr>
                <a:srgbClr val="262626"/>
              </a:buClr>
              <a:buSzPts val="1300"/>
              <a:buChar char="●"/>
            </a:pPr>
            <a:r>
              <a:rPr lang="en-AU" sz="1300">
                <a:solidFill>
                  <a:srgbClr val="262626"/>
                </a:solidFill>
              </a:rPr>
              <a:t>We now have all resource libraries on one page for easy navigation. These include: </a:t>
            </a:r>
            <a:endParaRPr sz="1300">
              <a:solidFill>
                <a:srgbClr val="262626"/>
              </a:solidFill>
            </a:endParaRPr>
          </a:p>
          <a:p>
            <a:pPr marL="914400" lvl="1" indent="-311150" algn="l" rtl="0">
              <a:lnSpc>
                <a:spcPct val="100000"/>
              </a:lnSpc>
              <a:spcBef>
                <a:spcPts val="0"/>
              </a:spcBef>
              <a:spcAft>
                <a:spcPts val="0"/>
              </a:spcAft>
              <a:buClr>
                <a:srgbClr val="262626"/>
              </a:buClr>
              <a:buSzPts val="1300"/>
              <a:buChar char="○"/>
            </a:pPr>
            <a:r>
              <a:rPr lang="en-AU" sz="1300">
                <a:solidFill>
                  <a:srgbClr val="262626"/>
                </a:solidFill>
              </a:rPr>
              <a:t>Key Resources </a:t>
            </a:r>
            <a:endParaRPr sz="1300">
              <a:solidFill>
                <a:srgbClr val="262626"/>
              </a:solidFill>
            </a:endParaRPr>
          </a:p>
          <a:p>
            <a:pPr marL="914400" lvl="1" indent="-311150" algn="l" rtl="0">
              <a:lnSpc>
                <a:spcPct val="100000"/>
              </a:lnSpc>
              <a:spcBef>
                <a:spcPts val="0"/>
              </a:spcBef>
              <a:spcAft>
                <a:spcPts val="0"/>
              </a:spcAft>
              <a:buClr>
                <a:srgbClr val="262626"/>
              </a:buClr>
              <a:buSzPts val="1300"/>
              <a:buChar char="○"/>
            </a:pPr>
            <a:r>
              <a:rPr lang="en-AU" sz="1300">
                <a:solidFill>
                  <a:srgbClr val="262626"/>
                </a:solidFill>
              </a:rPr>
              <a:t>Recommended Technical Support Materials </a:t>
            </a:r>
            <a:endParaRPr sz="1300">
              <a:solidFill>
                <a:srgbClr val="262626"/>
              </a:solidFill>
            </a:endParaRPr>
          </a:p>
          <a:p>
            <a:pPr marL="914400" lvl="1" indent="-311150" algn="l" rtl="0">
              <a:lnSpc>
                <a:spcPct val="100000"/>
              </a:lnSpc>
              <a:spcBef>
                <a:spcPts val="0"/>
              </a:spcBef>
              <a:spcAft>
                <a:spcPts val="0"/>
              </a:spcAft>
              <a:buClr>
                <a:srgbClr val="262626"/>
              </a:buClr>
              <a:buSzPts val="1300"/>
              <a:buChar char="○"/>
            </a:pPr>
            <a:r>
              <a:rPr lang="en-AU" sz="1300">
                <a:solidFill>
                  <a:srgbClr val="262626"/>
                </a:solidFill>
              </a:rPr>
              <a:t>Learning Area </a:t>
            </a:r>
            <a:endParaRPr sz="1300">
              <a:solidFill>
                <a:srgbClr val="262626"/>
              </a:solidFill>
            </a:endParaRPr>
          </a:p>
          <a:p>
            <a:pPr marL="457200" lvl="0" indent="0" algn="l" rtl="0">
              <a:lnSpc>
                <a:spcPct val="100000"/>
              </a:lnSpc>
              <a:spcBef>
                <a:spcPts val="0"/>
              </a:spcBef>
              <a:spcAft>
                <a:spcPts val="0"/>
              </a:spcAft>
              <a:buNone/>
            </a:pPr>
            <a:endParaRPr sz="1500">
              <a:solidFill>
                <a:srgbClr val="262626"/>
              </a:solidFill>
            </a:endParaRPr>
          </a:p>
          <a:p>
            <a:pPr marL="457200" lvl="0" indent="0" algn="l" rtl="0">
              <a:lnSpc>
                <a:spcPct val="100000"/>
              </a:lnSpc>
              <a:spcBef>
                <a:spcPts val="0"/>
              </a:spcBef>
              <a:spcAft>
                <a:spcPts val="0"/>
              </a:spcAft>
              <a:buNone/>
            </a:pPr>
            <a:r>
              <a:rPr lang="en-AU" sz="1500" b="1">
                <a:solidFill>
                  <a:srgbClr val="FF0000"/>
                </a:solidFill>
              </a:rPr>
              <a:t>*NOTE : </a:t>
            </a:r>
            <a:r>
              <a:rPr lang="en-AU" sz="1200" b="1">
                <a:solidFill>
                  <a:srgbClr val="005288"/>
                </a:solidFill>
              </a:rPr>
              <a:t>Due to the amount of information transferred from the original Science Assist website to the new ASTA website there may be some resources that have PDF documents that contain links that redirect you to the old site.  We will be working through these resources over the next few months to replace these links with the correct URL link for that resource on the NEW ASTA website. </a:t>
            </a:r>
            <a:r>
              <a:rPr lang="en-AU" sz="1200">
                <a:solidFill>
                  <a:srgbClr val="005288"/>
                </a:solidFill>
              </a:rPr>
              <a:t> </a:t>
            </a:r>
            <a:r>
              <a:rPr lang="en-AU" sz="1200" b="1">
                <a:solidFill>
                  <a:srgbClr val="005288"/>
                </a:solidFill>
              </a:rPr>
              <a:t>You can still search for the title of the resource link in the PDF in our new website.</a:t>
            </a:r>
            <a:r>
              <a:rPr lang="en-AU" sz="1200">
                <a:solidFill>
                  <a:srgbClr val="FF0000"/>
                </a:solidFill>
              </a:rPr>
              <a:t> </a:t>
            </a:r>
            <a:endParaRPr sz="1200">
              <a:solidFill>
                <a:srgbClr val="FF0000"/>
              </a:solidFill>
            </a:endParaRPr>
          </a:p>
          <a:p>
            <a:pPr marL="457200" lvl="0" indent="0" algn="l" rtl="0">
              <a:lnSpc>
                <a:spcPct val="100000"/>
              </a:lnSpc>
              <a:spcBef>
                <a:spcPts val="0"/>
              </a:spcBef>
              <a:spcAft>
                <a:spcPts val="0"/>
              </a:spcAft>
              <a:buNone/>
            </a:pPr>
            <a:endParaRPr sz="1200">
              <a:solidFill>
                <a:srgbClr val="005288"/>
              </a:solidFill>
            </a:endParaRPr>
          </a:p>
          <a:p>
            <a:pPr marL="457200" lvl="0" indent="0" algn="l" rtl="0">
              <a:lnSpc>
                <a:spcPct val="100000"/>
              </a:lnSpc>
              <a:spcBef>
                <a:spcPts val="0"/>
              </a:spcBef>
              <a:spcAft>
                <a:spcPts val="0"/>
              </a:spcAft>
              <a:buNone/>
            </a:pPr>
            <a:r>
              <a:rPr lang="en-AU" sz="1200">
                <a:solidFill>
                  <a:schemeClr val="dk1"/>
                </a:solidFill>
              </a:rPr>
              <a:t>If you do notice content on our page not working or links that are incorrect then please contact us</a:t>
            </a:r>
            <a:endParaRPr sz="1200">
              <a:solidFill>
                <a:schemeClr val="dk1"/>
              </a:solidFill>
            </a:endParaRPr>
          </a:p>
          <a:p>
            <a:pPr marL="457200" lvl="0" indent="0" algn="l" rtl="0">
              <a:lnSpc>
                <a:spcPct val="100000"/>
              </a:lnSpc>
              <a:spcBef>
                <a:spcPts val="0"/>
              </a:spcBef>
              <a:spcAft>
                <a:spcPts val="0"/>
              </a:spcAft>
              <a:buNone/>
            </a:pPr>
            <a:endParaRPr sz="1200">
              <a:solidFill>
                <a:schemeClr val="dk1"/>
              </a:solidFill>
            </a:endParaRPr>
          </a:p>
          <a:p>
            <a:pPr marL="457200" lvl="0" indent="0" algn="l" rtl="0">
              <a:spcBef>
                <a:spcPts val="0"/>
              </a:spcBef>
              <a:spcAft>
                <a:spcPts val="0"/>
              </a:spcAft>
              <a:buClr>
                <a:schemeClr val="dk1"/>
              </a:buClr>
              <a:buSzPts val="1100"/>
              <a:buFont typeface="Arial"/>
              <a:buNone/>
            </a:pPr>
            <a:r>
              <a:rPr lang="en-AU" sz="1200">
                <a:solidFill>
                  <a:schemeClr val="dk1"/>
                </a:solidFill>
              </a:rPr>
              <a:t>From August 2025 our previous Science Assist website will be decommissioned. Any previous URL links that you have saved will no longer work after this date. All resources from the old website were transferred so you can use our search engine tool to find the resources on the new website. </a:t>
            </a:r>
            <a:endParaRPr sz="1200">
              <a:solidFill>
                <a:schemeClr val="dk1"/>
              </a:solidFill>
            </a:endParaRPr>
          </a:p>
          <a:p>
            <a:pPr marL="457200" lvl="0" indent="0" algn="l" rtl="0">
              <a:lnSpc>
                <a:spcPct val="100000"/>
              </a:lnSpc>
              <a:spcBef>
                <a:spcPts val="0"/>
              </a:spcBef>
              <a:spcAft>
                <a:spcPts val="0"/>
              </a:spcAft>
              <a:buNone/>
            </a:pPr>
            <a:endParaRPr sz="1200">
              <a:solidFill>
                <a:schemeClr val="dk1"/>
              </a:solidFill>
            </a:endParaRPr>
          </a:p>
        </p:txBody>
      </p:sp>
      <p:sp>
        <p:nvSpPr>
          <p:cNvPr id="202" name="Google Shape;202;g3584f27941d_0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675c5b99c2_0_1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23850" algn="l" rtl="0">
              <a:lnSpc>
                <a:spcPct val="100000"/>
              </a:lnSpc>
              <a:spcBef>
                <a:spcPts val="0"/>
              </a:spcBef>
              <a:spcAft>
                <a:spcPts val="0"/>
              </a:spcAft>
              <a:buSzPts val="1500"/>
              <a:buChar char="●"/>
            </a:pPr>
            <a:r>
              <a:rPr lang="en-AU" sz="1500"/>
              <a:t>Our key resources libraries can now all be found on our main resource page.</a:t>
            </a:r>
            <a:endParaRPr sz="1500"/>
          </a:p>
          <a:p>
            <a:pPr marL="914400" lvl="1" indent="-323850" algn="l" rtl="0">
              <a:lnSpc>
                <a:spcPct val="100000"/>
              </a:lnSpc>
              <a:spcBef>
                <a:spcPts val="0"/>
              </a:spcBef>
              <a:spcAft>
                <a:spcPts val="0"/>
              </a:spcAft>
              <a:buSzPts val="1500"/>
              <a:buChar char="○"/>
            </a:pPr>
            <a:r>
              <a:rPr lang="en-AU" sz="1500"/>
              <a:t>Assist Information Sheets </a:t>
            </a:r>
            <a:endParaRPr sz="1500"/>
          </a:p>
          <a:p>
            <a:pPr marL="914400" lvl="1" indent="-323850" algn="l" rtl="0">
              <a:lnSpc>
                <a:spcPct val="100000"/>
              </a:lnSpc>
              <a:spcBef>
                <a:spcPts val="0"/>
              </a:spcBef>
              <a:spcAft>
                <a:spcPts val="0"/>
              </a:spcAft>
              <a:buSzPts val="1500"/>
              <a:buChar char="○"/>
            </a:pPr>
            <a:r>
              <a:rPr lang="en-AU" sz="1500"/>
              <a:t>Standard operating procedures</a:t>
            </a:r>
            <a:endParaRPr sz="1500"/>
          </a:p>
          <a:p>
            <a:pPr marL="914400" lvl="1" indent="-323850" algn="l" rtl="0">
              <a:lnSpc>
                <a:spcPct val="100000"/>
              </a:lnSpc>
              <a:spcBef>
                <a:spcPts val="0"/>
              </a:spcBef>
              <a:spcAft>
                <a:spcPts val="0"/>
              </a:spcAft>
              <a:buSzPts val="1500"/>
              <a:buChar char="○"/>
            </a:pPr>
            <a:r>
              <a:rPr lang="en-AU" sz="1500"/>
              <a:t>Science Safety Essentials </a:t>
            </a:r>
            <a:endParaRPr sz="1500"/>
          </a:p>
          <a:p>
            <a:pPr marL="914400" lvl="1" indent="-323850" algn="l" rtl="0">
              <a:lnSpc>
                <a:spcPct val="100000"/>
              </a:lnSpc>
              <a:spcBef>
                <a:spcPts val="0"/>
              </a:spcBef>
              <a:spcAft>
                <a:spcPts val="0"/>
              </a:spcAft>
              <a:buSzPts val="1500"/>
              <a:buChar char="○"/>
            </a:pPr>
            <a:r>
              <a:rPr lang="en-AU" sz="1500"/>
              <a:t>Connected learning Experiences</a:t>
            </a:r>
            <a:endParaRPr sz="1500"/>
          </a:p>
          <a:p>
            <a:pPr marL="457200" lvl="0" indent="0" algn="l" rtl="0">
              <a:lnSpc>
                <a:spcPct val="100000"/>
              </a:lnSpc>
              <a:spcBef>
                <a:spcPts val="0"/>
              </a:spcBef>
              <a:spcAft>
                <a:spcPts val="0"/>
              </a:spcAft>
              <a:buNone/>
            </a:pPr>
            <a:endParaRPr sz="1500"/>
          </a:p>
          <a:p>
            <a:pPr marL="457200" lvl="0" indent="0" algn="l" rtl="0">
              <a:lnSpc>
                <a:spcPct val="100000"/>
              </a:lnSpc>
              <a:spcBef>
                <a:spcPts val="0"/>
              </a:spcBef>
              <a:spcAft>
                <a:spcPts val="0"/>
              </a:spcAft>
              <a:buNone/>
            </a:pPr>
            <a:r>
              <a:rPr lang="en-AU" sz="1500"/>
              <a:t>Note: Used to be separate tabs on the old website</a:t>
            </a:r>
            <a:endParaRPr sz="1500"/>
          </a:p>
        </p:txBody>
      </p:sp>
      <p:sp>
        <p:nvSpPr>
          <p:cNvPr id="209" name="Google Shape;209;g3675c5b99c2_0_10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69ab6f909b_0_20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69ab6f909b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AU" sz="1500" dirty="0">
                <a:solidFill>
                  <a:srgbClr val="333333"/>
                </a:solidFill>
                <a:highlight>
                  <a:schemeClr val="lt1"/>
                </a:highlight>
              </a:rPr>
              <a:t>An ASSIST Information Sheet is a downloadable document that is designed to provide schools with general guidelines on a particular subject. </a:t>
            </a:r>
            <a:endParaRPr sz="1500" dirty="0">
              <a:solidFill>
                <a:srgbClr val="333333"/>
              </a:solidFill>
              <a:highlight>
                <a:schemeClr val="lt1"/>
              </a:highlight>
            </a:endParaRPr>
          </a:p>
          <a:p>
            <a:pPr marL="0" lvl="0" indent="0" algn="l" rtl="0">
              <a:spcBef>
                <a:spcPts val="0"/>
              </a:spcBef>
              <a:spcAft>
                <a:spcPts val="0"/>
              </a:spcAft>
              <a:buClr>
                <a:schemeClr val="dk1"/>
              </a:buClr>
              <a:buSzPts val="1100"/>
              <a:buFont typeface="Arial"/>
              <a:buNone/>
            </a:pPr>
            <a:r>
              <a:rPr lang="en-AU" sz="1500" dirty="0">
                <a:solidFill>
                  <a:srgbClr val="333333"/>
                </a:solidFill>
                <a:highlight>
                  <a:schemeClr val="lt1"/>
                </a:highlight>
              </a:rPr>
              <a:t>Downloadable documents designed to provide schools with general guidelines on a particular subject. Chemical Storage  /  Safety Shower and Eyewash  /  Risk Assessment  /  Lab Safety &amp; First Aid Skills  /  Spill Kits  /  Chemical Labels  /  Plant &amp; Equipment Maintenance and Servicing  /  Latex Allergies  /  Footwear  /  Lab Glass Disposal  etc.</a:t>
            </a:r>
            <a:endParaRPr dirty="0"/>
          </a:p>
          <a:p>
            <a:pPr marL="0" lvl="0" indent="0" algn="l" rtl="0">
              <a:spcBef>
                <a:spcPts val="0"/>
              </a:spcBef>
              <a:spcAft>
                <a:spcPts val="0"/>
              </a:spcAft>
              <a:buNone/>
            </a:pPr>
            <a:endParaRPr sz="6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69ab6f909b_0_1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369ab6f909b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sz="1500">
                <a:solidFill>
                  <a:schemeClr val="dk1"/>
                </a:solidFill>
                <a:highlight>
                  <a:srgbClr val="F9F9F9"/>
                </a:highlight>
              </a:rPr>
              <a:t>A Standard Operating Procedure (SOP) is a set of step-by-step instructions for performing routine tasks consistently and efficiently. They ensure that tasks are completed in the same way every time, promoting uniformity, reducing errors, and facilitating compliance with regulations. SOPs cover a wide range of activities, from simple tasks to complex processes,</a:t>
            </a:r>
            <a:endParaRPr sz="1500">
              <a:solidFill>
                <a:schemeClr val="dk1"/>
              </a:solidFill>
              <a:highlight>
                <a:srgbClr val="F9F9F9"/>
              </a:highlight>
            </a:endParaRPr>
          </a:p>
          <a:p>
            <a:pPr marL="0" lvl="0" indent="0" algn="l" rtl="0">
              <a:spcBef>
                <a:spcPts val="0"/>
              </a:spcBef>
              <a:spcAft>
                <a:spcPts val="0"/>
              </a:spcAft>
              <a:buNone/>
            </a:pPr>
            <a:endParaRPr sz="1500">
              <a:solidFill>
                <a:schemeClr val="dk1"/>
              </a:solidFill>
              <a:highlight>
                <a:srgbClr val="F9F9F9"/>
              </a:highlight>
            </a:endParaRPr>
          </a:p>
          <a:p>
            <a:pPr marL="0" lvl="0" indent="0" algn="l" rtl="0">
              <a:spcBef>
                <a:spcPts val="0"/>
              </a:spcBef>
              <a:spcAft>
                <a:spcPts val="0"/>
              </a:spcAft>
              <a:buNone/>
            </a:pPr>
            <a:r>
              <a:rPr lang="en-AU" sz="1500">
                <a:solidFill>
                  <a:schemeClr val="dk1"/>
                </a:solidFill>
                <a:highlight>
                  <a:srgbClr val="F9F9F9"/>
                </a:highlight>
              </a:rPr>
              <a:t>Standard Operating Procedure (SOP) Template has also been developed by Science ASSIST which can be used to create your own SOP.</a:t>
            </a:r>
            <a:endParaRPr sz="1500">
              <a:solidFill>
                <a:schemeClr val="dk1"/>
              </a:solidFill>
            </a:endParaRPr>
          </a:p>
          <a:p>
            <a:pPr marL="0" lvl="0" indent="0" algn="l" rtl="0">
              <a:spcBef>
                <a:spcPts val="0"/>
              </a:spcBef>
              <a:spcAft>
                <a:spcPts val="0"/>
              </a:spcAft>
              <a:buClr>
                <a:schemeClr val="dk1"/>
              </a:buClr>
              <a:buSzPts val="1100"/>
              <a:buFont typeface="Arial"/>
              <a:buNone/>
            </a:pPr>
            <a:endParaRPr sz="6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69ab6f909b_0_20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69ab6f909b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sz="1200">
                <a:solidFill>
                  <a:schemeClr val="dk1"/>
                </a:solidFill>
              </a:rPr>
              <a:t>The Science Safety Essentials resources are designed to be a quick reference guide for new and out-of-field science leaders and teachers. They are a series of one-page documents that highlight the key information needed to identify the responsibilities that a science leader has across a range of complex topics, each with a companion documents called Science Safety Essentials Talks.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r>
              <a:rPr lang="en-AU" sz="1200">
                <a:solidFill>
                  <a:schemeClr val="dk1"/>
                </a:solidFill>
              </a:rPr>
              <a:t>The series includes the following topics:</a:t>
            </a:r>
            <a:endParaRPr sz="1200">
              <a:solidFill>
                <a:schemeClr val="dk1"/>
              </a:solidFill>
            </a:endParaRPr>
          </a:p>
          <a:p>
            <a:pPr marL="749300" lvl="0" indent="-228600" algn="l" rtl="0">
              <a:lnSpc>
                <a:spcPct val="115000"/>
              </a:lnSpc>
              <a:spcBef>
                <a:spcPts val="1300"/>
              </a:spcBef>
              <a:spcAft>
                <a:spcPts val="0"/>
              </a:spcAft>
              <a:buClr>
                <a:schemeClr val="dk1"/>
              </a:buClr>
              <a:buSzPts val="1200"/>
              <a:buNone/>
            </a:pPr>
            <a:r>
              <a:rPr lang="en-AU" sz="1200">
                <a:solidFill>
                  <a:schemeClr val="dk1"/>
                </a:solidFill>
                <a:uFill>
                  <a:noFill/>
                </a:uFill>
                <a:hlinkClick r:id="rId3">
                  <a:extLst>
                    <a:ext uri="{A12FA001-AC4F-418D-AE19-62706E023703}">
                      <ahyp:hlinkClr xmlns:ahyp="http://schemas.microsoft.com/office/drawing/2018/hyperlinkcolor" val="tx"/>
                    </a:ext>
                  </a:extLst>
                </a:hlinkClick>
              </a:rPr>
              <a:t>Science Safety Essentials Animals in science</a:t>
            </a:r>
            <a:endParaRPr sz="1200">
              <a:solidFill>
                <a:schemeClr val="dk1"/>
              </a:solidFill>
            </a:endParaRPr>
          </a:p>
          <a:p>
            <a:pPr marL="749300" lvl="0" indent="-228600" algn="l" rtl="0">
              <a:lnSpc>
                <a:spcPct val="115000"/>
              </a:lnSpc>
              <a:spcBef>
                <a:spcPts val="0"/>
              </a:spcBef>
              <a:spcAft>
                <a:spcPts val="0"/>
              </a:spcAft>
              <a:buClr>
                <a:schemeClr val="dk1"/>
              </a:buClr>
              <a:buSzPts val="1200"/>
              <a:buNone/>
            </a:pPr>
            <a:r>
              <a:rPr lang="en-AU" sz="1200">
                <a:solidFill>
                  <a:schemeClr val="dk1"/>
                </a:solidFill>
                <a:uFill>
                  <a:noFill/>
                </a:uFill>
                <a:hlinkClick r:id="rId4">
                  <a:extLst>
                    <a:ext uri="{A12FA001-AC4F-418D-AE19-62706E023703}">
                      <ahyp:hlinkClr xmlns:ahyp="http://schemas.microsoft.com/office/drawing/2018/hyperlinkcolor" val="tx"/>
                    </a:ext>
                  </a:extLst>
                </a:hlinkClick>
              </a:rPr>
              <a:t>Science Safety Essentials First Aid Kits in science</a:t>
            </a:r>
            <a:endParaRPr sz="1200">
              <a:solidFill>
                <a:schemeClr val="dk1"/>
              </a:solidFill>
            </a:endParaRPr>
          </a:p>
          <a:p>
            <a:pPr marL="749300" lvl="0" indent="-228600" algn="l" rtl="0">
              <a:lnSpc>
                <a:spcPct val="115000"/>
              </a:lnSpc>
              <a:spcBef>
                <a:spcPts val="0"/>
              </a:spcBef>
              <a:spcAft>
                <a:spcPts val="0"/>
              </a:spcAft>
              <a:buClr>
                <a:schemeClr val="dk1"/>
              </a:buClr>
              <a:buSzPts val="1200"/>
              <a:buNone/>
            </a:pPr>
            <a:r>
              <a:rPr lang="en-AU" sz="1200">
                <a:solidFill>
                  <a:schemeClr val="dk1"/>
                </a:solidFill>
                <a:uFill>
                  <a:noFill/>
                </a:uFill>
                <a:hlinkClick r:id="rId5">
                  <a:extLst>
                    <a:ext uri="{A12FA001-AC4F-418D-AE19-62706E023703}">
                      <ahyp:hlinkClr xmlns:ahyp="http://schemas.microsoft.com/office/drawing/2018/hyperlinkcolor" val="tx"/>
                    </a:ext>
                  </a:extLst>
                </a:hlinkClick>
              </a:rPr>
              <a:t>Science Safety Essentials Lasers in science</a:t>
            </a:r>
            <a:endParaRPr sz="1200">
              <a:solidFill>
                <a:schemeClr val="dk1"/>
              </a:solidFill>
            </a:endParaRPr>
          </a:p>
          <a:p>
            <a:pPr marL="749300" lvl="0" indent="-228600" algn="l" rtl="0">
              <a:lnSpc>
                <a:spcPct val="115000"/>
              </a:lnSpc>
              <a:spcBef>
                <a:spcPts val="0"/>
              </a:spcBef>
              <a:spcAft>
                <a:spcPts val="0"/>
              </a:spcAft>
              <a:buClr>
                <a:schemeClr val="dk1"/>
              </a:buClr>
              <a:buSzPts val="1200"/>
              <a:buNone/>
            </a:pPr>
            <a:r>
              <a:rPr lang="en-AU" sz="1200">
                <a:solidFill>
                  <a:schemeClr val="dk1"/>
                </a:solidFill>
                <a:uFill>
                  <a:noFill/>
                </a:uFill>
                <a:hlinkClick r:id="rId6">
                  <a:extLst>
                    <a:ext uri="{A12FA001-AC4F-418D-AE19-62706E023703}">
                      <ahyp:hlinkClr xmlns:ahyp="http://schemas.microsoft.com/office/drawing/2018/hyperlinkcolor" val="tx"/>
                    </a:ext>
                  </a:extLst>
                </a:hlinkClick>
              </a:rPr>
              <a:t>Science Safety Essentials Radiation sources in science</a:t>
            </a:r>
            <a:endParaRPr sz="1200">
              <a:solidFill>
                <a:schemeClr val="dk1"/>
              </a:solidFill>
            </a:endParaRPr>
          </a:p>
          <a:p>
            <a:pPr marL="749300" lvl="0" indent="-228600" algn="l" rtl="0">
              <a:lnSpc>
                <a:spcPct val="115000"/>
              </a:lnSpc>
              <a:spcBef>
                <a:spcPts val="0"/>
              </a:spcBef>
              <a:spcAft>
                <a:spcPts val="0"/>
              </a:spcAft>
              <a:buClr>
                <a:schemeClr val="dk1"/>
              </a:buClr>
              <a:buSzPts val="1200"/>
              <a:buNone/>
            </a:pPr>
            <a:r>
              <a:rPr lang="en-AU" sz="1200">
                <a:solidFill>
                  <a:schemeClr val="dk1"/>
                </a:solidFill>
                <a:uFill>
                  <a:noFill/>
                </a:uFill>
                <a:hlinkClick r:id="rId7">
                  <a:extLst>
                    <a:ext uri="{A12FA001-AC4F-418D-AE19-62706E023703}">
                      <ahyp:hlinkClr xmlns:ahyp="http://schemas.microsoft.com/office/drawing/2018/hyperlinkcolor" val="tx"/>
                    </a:ext>
                  </a:extLst>
                </a:hlinkClick>
              </a:rPr>
              <a:t>Science Safety Essentials Risk assessment in science</a:t>
            </a:r>
            <a:endParaRPr sz="1200">
              <a:solidFill>
                <a:schemeClr val="dk1"/>
              </a:solidFill>
            </a:endParaRPr>
          </a:p>
          <a:p>
            <a:pPr marL="749300" lvl="0" indent="-228600" algn="l" rtl="0">
              <a:lnSpc>
                <a:spcPct val="115000"/>
              </a:lnSpc>
              <a:spcBef>
                <a:spcPts val="0"/>
              </a:spcBef>
              <a:spcAft>
                <a:spcPts val="0"/>
              </a:spcAft>
              <a:buClr>
                <a:schemeClr val="dk1"/>
              </a:buClr>
              <a:buSzPts val="1200"/>
              <a:buNone/>
            </a:pPr>
            <a:r>
              <a:rPr lang="en-AU" sz="1200">
                <a:solidFill>
                  <a:schemeClr val="dk1"/>
                </a:solidFill>
                <a:uFill>
                  <a:noFill/>
                </a:uFill>
                <a:hlinkClick r:id="rId8">
                  <a:extLst>
                    <a:ext uri="{A12FA001-AC4F-418D-AE19-62706E023703}">
                      <ahyp:hlinkClr xmlns:ahyp="http://schemas.microsoft.com/office/drawing/2018/hyperlinkcolor" val="tx"/>
                    </a:ext>
                  </a:extLst>
                </a:hlinkClick>
              </a:rPr>
              <a:t>Science Safety Essentials Risk management in science</a:t>
            </a:r>
            <a:endParaRPr sz="1200">
              <a:solidFill>
                <a:schemeClr val="dk1"/>
              </a:solidFill>
            </a:endParaRPr>
          </a:p>
          <a:p>
            <a:pPr marL="0" lvl="0" indent="0" algn="l" rtl="0">
              <a:spcBef>
                <a:spcPts val="1900"/>
              </a:spcBef>
              <a:spcAft>
                <a:spcPts val="0"/>
              </a:spcAft>
              <a:buNone/>
            </a:pPr>
            <a:endParaRPr sz="1200">
              <a:solidFill>
                <a:srgbClr val="005288"/>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69ab6f909b_0_20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369ab6f909b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sz="1500" dirty="0">
                <a:solidFill>
                  <a:srgbClr val="333333"/>
                </a:solidFill>
                <a:highlight>
                  <a:schemeClr val="lt1"/>
                </a:highlight>
              </a:rPr>
              <a:t>A Connected Learning Experience (CLE) is a resource package designed to support the use of inquiry investigations in the classroom.  </a:t>
            </a:r>
            <a:endParaRPr sz="1500" dirty="0">
              <a:solidFill>
                <a:srgbClr val="333333"/>
              </a:solidFill>
              <a:highlight>
                <a:schemeClr val="lt1"/>
              </a:highlight>
            </a:endParaRPr>
          </a:p>
          <a:p>
            <a:pPr marL="0" lvl="0" indent="0" algn="l" rtl="0">
              <a:spcBef>
                <a:spcPts val="0"/>
              </a:spcBef>
              <a:spcAft>
                <a:spcPts val="0"/>
              </a:spcAft>
              <a:buNone/>
            </a:pPr>
            <a:r>
              <a:rPr lang="en-AU" sz="1500" u="sng" dirty="0">
                <a:solidFill>
                  <a:schemeClr val="hlink"/>
                </a:solidFill>
                <a:highlight>
                  <a:schemeClr val="lt1"/>
                </a:highlight>
                <a:hlinkClick r:id="rId3"/>
              </a:rPr>
              <a:t>https://youtu.be/8wMNImqhVeE</a:t>
            </a:r>
            <a:endParaRPr sz="1500" dirty="0">
              <a:solidFill>
                <a:srgbClr val="333333"/>
              </a:solidFill>
              <a:highlight>
                <a:schemeClr val="lt1"/>
              </a:highlight>
            </a:endParaRPr>
          </a:p>
          <a:p>
            <a:pPr marL="0" lvl="0" indent="0" algn="l" rtl="0">
              <a:spcBef>
                <a:spcPts val="0"/>
              </a:spcBef>
              <a:spcAft>
                <a:spcPts val="0"/>
              </a:spcAft>
              <a:buNone/>
            </a:pPr>
            <a:endParaRPr sz="6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369ab6f909b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None/>
            </a:pPr>
            <a:r>
              <a:rPr lang="en-AU" sz="1500" dirty="0"/>
              <a:t>We have highlighted a few of popular Technical Support resources on our main resource page so that they are easy to find </a:t>
            </a:r>
            <a:endParaRPr sz="1500" dirty="0"/>
          </a:p>
          <a:p>
            <a:pPr marL="914400" lvl="1" indent="-323850" algn="l" rtl="0">
              <a:lnSpc>
                <a:spcPct val="100000"/>
              </a:lnSpc>
              <a:spcBef>
                <a:spcPts val="0"/>
              </a:spcBef>
              <a:spcAft>
                <a:spcPts val="0"/>
              </a:spcAft>
              <a:buSzPts val="1500"/>
              <a:buChar char="○"/>
            </a:pPr>
            <a:r>
              <a:rPr lang="en-AU" sz="1500" dirty="0"/>
              <a:t>Chemical Management Handbook </a:t>
            </a:r>
            <a:endParaRPr sz="1500" dirty="0"/>
          </a:p>
          <a:p>
            <a:pPr marL="914400" lvl="1" indent="-323850" algn="l" rtl="0">
              <a:lnSpc>
                <a:spcPct val="100000"/>
              </a:lnSpc>
              <a:spcBef>
                <a:spcPts val="0"/>
              </a:spcBef>
              <a:spcAft>
                <a:spcPts val="0"/>
              </a:spcAft>
              <a:buSzPts val="1500"/>
              <a:buChar char="○"/>
            </a:pPr>
            <a:r>
              <a:rPr lang="en-AU" sz="1500" dirty="0"/>
              <a:t>List of Recommended Chemicals in Australian Schools </a:t>
            </a:r>
            <a:endParaRPr sz="1500" dirty="0"/>
          </a:p>
          <a:p>
            <a:pPr marL="914400" lvl="1" indent="-323850" algn="l" rtl="0">
              <a:lnSpc>
                <a:spcPct val="100000"/>
              </a:lnSpc>
              <a:spcBef>
                <a:spcPts val="0"/>
              </a:spcBef>
              <a:spcAft>
                <a:spcPts val="0"/>
              </a:spcAft>
              <a:buSzPts val="1500"/>
              <a:buChar char="○"/>
            </a:pPr>
            <a:r>
              <a:rPr lang="en-AU" sz="1500" dirty="0"/>
              <a:t>Guidelines for Best Practice in Microbiology </a:t>
            </a:r>
            <a:endParaRPr sz="1500" dirty="0"/>
          </a:p>
          <a:p>
            <a:pPr marL="914400" lvl="1" indent="-323850" algn="l" rtl="0">
              <a:lnSpc>
                <a:spcPct val="100000"/>
              </a:lnSpc>
              <a:spcBef>
                <a:spcPts val="0"/>
              </a:spcBef>
              <a:spcAft>
                <a:spcPts val="0"/>
              </a:spcAft>
              <a:buSzPts val="1500"/>
              <a:buChar char="○"/>
            </a:pPr>
            <a:r>
              <a:rPr lang="en-AU" sz="1500" dirty="0"/>
              <a:t>Guidelines for Design and Secondary School Facilities </a:t>
            </a:r>
            <a:endParaRPr sz="1500" dirty="0"/>
          </a:p>
        </p:txBody>
      </p:sp>
      <p:sp>
        <p:nvSpPr>
          <p:cNvPr id="258" name="Google Shape;258;g369ab6f909b_0_3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69ab6f909b_0_2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369ab6f909b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23850" algn="just" rtl="0">
              <a:spcBef>
                <a:spcPts val="0"/>
              </a:spcBef>
              <a:spcAft>
                <a:spcPts val="0"/>
              </a:spcAft>
              <a:buClr>
                <a:schemeClr val="dk1"/>
              </a:buClr>
              <a:buSzPts val="1500"/>
              <a:buChar char="●"/>
            </a:pPr>
            <a:r>
              <a:rPr lang="en-AU" sz="1500">
                <a:solidFill>
                  <a:srgbClr val="222222"/>
                </a:solidFill>
              </a:rPr>
              <a:t>Guidance on the safe handling, storage and waste disposal of chemicals in </a:t>
            </a:r>
            <a:r>
              <a:rPr lang="en-AU" sz="1500">
                <a:solidFill>
                  <a:srgbClr val="262626"/>
                </a:solidFill>
              </a:rPr>
              <a:t>schools</a:t>
            </a:r>
            <a:r>
              <a:rPr lang="en-AU" sz="1500">
                <a:solidFill>
                  <a:srgbClr val="222222"/>
                </a:solidFill>
              </a:rPr>
              <a:t> </a:t>
            </a:r>
            <a:endParaRPr sz="1500">
              <a:solidFill>
                <a:srgbClr val="262626"/>
              </a:solidFill>
            </a:endParaRPr>
          </a:p>
          <a:p>
            <a:pPr marL="457200" lvl="0" indent="-323850" algn="just" rtl="0">
              <a:spcBef>
                <a:spcPts val="0"/>
              </a:spcBef>
              <a:spcAft>
                <a:spcPts val="0"/>
              </a:spcAft>
              <a:buClr>
                <a:schemeClr val="dk1"/>
              </a:buClr>
              <a:buSzPts val="1500"/>
              <a:buChar char="●"/>
            </a:pPr>
            <a:r>
              <a:rPr lang="en-AU" sz="1500">
                <a:solidFill>
                  <a:srgbClr val="222222"/>
                </a:solidFill>
              </a:rPr>
              <a:t>The Handbook provides information on most of the chemicals in the Science ASSIST List of Recommended Chemicals in the form of a one-page summary per chemical, which covers safe handling, storage and first aid, and waste disposal procedures</a:t>
            </a:r>
            <a:endParaRPr sz="1500">
              <a:solidFill>
                <a:srgbClr val="262626"/>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369ab6f909b_0_2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369ab6f909b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Clr>
                <a:schemeClr val="dk1"/>
              </a:buClr>
              <a:buSzPts val="1500"/>
              <a:buChar char="●"/>
            </a:pPr>
            <a:r>
              <a:rPr lang="en-AU" sz="1200">
                <a:solidFill>
                  <a:schemeClr val="dk1"/>
                </a:solidFill>
              </a:rPr>
              <a:t>The List of Recommended Chemicals is not intended as a prescribed stock list, but rather as a reference list of chemicals which Science ASSIST has determined are suitable for use in schools and appropriate for modern school science teaching practices. The List is not intended to supersede the advice of the educational jurisdictions; schools are subject to the policies and directives of their educational jurisdiction with regard to the use of chemicals in science.</a:t>
            </a:r>
            <a:endParaRPr sz="1200">
              <a:solidFill>
                <a:schemeClr val="dk1"/>
              </a:solidFill>
            </a:endParaRPr>
          </a:p>
          <a:p>
            <a:pPr marL="457200" lvl="0" indent="0" algn="l" rtl="0">
              <a:spcBef>
                <a:spcPts val="0"/>
              </a:spcBef>
              <a:spcAft>
                <a:spcPts val="0"/>
              </a:spcAft>
              <a:buNone/>
            </a:pPr>
            <a:endParaRPr sz="1200">
              <a:solidFill>
                <a:schemeClr val="dk1"/>
              </a:solidFill>
            </a:endParaRPr>
          </a:p>
          <a:p>
            <a:pPr marL="457200" lvl="0" indent="-304800" algn="l" rtl="0">
              <a:spcBef>
                <a:spcPts val="0"/>
              </a:spcBef>
              <a:spcAft>
                <a:spcPts val="0"/>
              </a:spcAft>
              <a:buClr>
                <a:schemeClr val="dk1"/>
              </a:buClr>
              <a:buSzPts val="1200"/>
              <a:buChar char="●"/>
            </a:pPr>
            <a:r>
              <a:rPr lang="en-AU" sz="1200">
                <a:solidFill>
                  <a:schemeClr val="dk1"/>
                </a:solidFill>
              </a:rPr>
              <a:t>The hazard information given within the list is intended as a guide. The manufacturer’s SDS should be consulted for the manufacturer’s classification of their product. Science ASSIST does not make any guarantee as to the accuracy of the information contained within this document and does not take responsibility for any adverse outcome resulting from its use. Users should make their own assessment regarding the suitability of a chemical for their purpose.</a:t>
            </a:r>
            <a:endParaRPr sz="1200">
              <a:solidFill>
                <a:schemeClr val="dk1"/>
              </a:solidFill>
            </a:endParaRPr>
          </a:p>
          <a:p>
            <a:pPr marL="457200" lvl="0" indent="0" algn="l" rtl="0">
              <a:spcBef>
                <a:spcPts val="0"/>
              </a:spcBef>
              <a:spcAft>
                <a:spcPts val="0"/>
              </a:spcAft>
              <a:buNone/>
            </a:pP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AU" sz="1200">
                <a:solidFill>
                  <a:schemeClr val="dk1"/>
                </a:solidFill>
              </a:rPr>
              <a:t>The original List of Recommended Chemicals was developed in 2016 to address the significant variations existing between the practices and local policies of the states and territories and educational jurisdictions.</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AU" sz="1200">
                <a:solidFill>
                  <a:schemeClr val="dk1"/>
                </a:solidFill>
              </a:rPr>
              <a:t>A review of the List has been undertaken with some significant changes and refinement for the school context. </a:t>
            </a:r>
            <a:endParaRPr sz="1200">
              <a:solidFill>
                <a:schemeClr val="dk1"/>
              </a:solidFill>
            </a:endParaRPr>
          </a:p>
          <a:p>
            <a:pPr marL="457200" lvl="0" indent="0" algn="l" rtl="0">
              <a:spcBef>
                <a:spcPts val="1200"/>
              </a:spcBef>
              <a:spcAft>
                <a:spcPts val="0"/>
              </a:spcAft>
              <a:buNone/>
            </a:pPr>
            <a:endParaRPr sz="1200">
              <a:solidFill>
                <a:srgbClr val="005288"/>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75c5b99c2_0_1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SzPts val="1500"/>
              <a:buChar char="●"/>
            </a:pPr>
            <a:r>
              <a:rPr lang="en-AU" sz="1500">
                <a:solidFill>
                  <a:srgbClr val="C41230"/>
                </a:solidFill>
              </a:rPr>
              <a:t>Session Objectives</a:t>
            </a:r>
            <a:r>
              <a:rPr lang="en-AU" sz="1500">
                <a:solidFill>
                  <a:srgbClr val="262626"/>
                </a:solidFill>
              </a:rPr>
              <a:t>: Learn how to master the ASTA's Science Assist webpages with this interactive session that will explore our most popular resources that can help you to prepare for your next science lesson. Discover how our expert science advisory team can help with real-life questions and how Science Assist can help you to make science education safer and more enjoyable.</a:t>
            </a:r>
            <a:endParaRPr sz="1500"/>
          </a:p>
        </p:txBody>
      </p:sp>
      <p:sp>
        <p:nvSpPr>
          <p:cNvPr id="99" name="Google Shape;99;g3675c5b99c2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369ab6f909b_0_2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369ab6f909b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AU" sz="1500">
                <a:solidFill>
                  <a:srgbClr val="262626"/>
                </a:solidFill>
              </a:rPr>
              <a:t>These guidelines outline the underpinning knowledge and laboratory techniques required for schools to successfully prepare, deliver and disassemble microbiology practical activities in a manner designed to eliminate the risk of infection.  </a:t>
            </a:r>
            <a:endParaRPr sz="6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369ab6f909b_0_22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369ab6f909b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Clr>
                <a:srgbClr val="262626"/>
              </a:buClr>
              <a:buSzPts val="1500"/>
              <a:buChar char="●"/>
            </a:pPr>
            <a:r>
              <a:rPr lang="en-AU" sz="1500">
                <a:solidFill>
                  <a:srgbClr val="262626"/>
                </a:solidFill>
              </a:rPr>
              <a:t>There have been no nationally established guidelines for the design of school science areas</a:t>
            </a:r>
            <a:endParaRPr sz="1500">
              <a:solidFill>
                <a:srgbClr val="262626"/>
              </a:solidFill>
            </a:endParaRPr>
          </a:p>
          <a:p>
            <a:pPr marL="457200" lvl="0" indent="0" algn="l" rtl="0">
              <a:spcBef>
                <a:spcPts val="0"/>
              </a:spcBef>
              <a:spcAft>
                <a:spcPts val="0"/>
              </a:spcAft>
              <a:buNone/>
            </a:pPr>
            <a:endParaRPr sz="1500">
              <a:solidFill>
                <a:srgbClr val="262626"/>
              </a:solidFill>
            </a:endParaRPr>
          </a:p>
          <a:p>
            <a:pPr marL="457200" lvl="0" indent="-323850" algn="l" rtl="0">
              <a:spcBef>
                <a:spcPts val="0"/>
              </a:spcBef>
              <a:spcAft>
                <a:spcPts val="0"/>
              </a:spcAft>
              <a:buClr>
                <a:srgbClr val="222222"/>
              </a:buClr>
              <a:buSzPts val="1500"/>
              <a:buChar char="●"/>
            </a:pPr>
            <a:r>
              <a:rPr lang="en-AU" sz="1500">
                <a:solidFill>
                  <a:srgbClr val="222222"/>
                </a:solidFill>
              </a:rPr>
              <a:t>Guidance to assist school personnel in the design and planning of secondary school science facilities in Australian schools</a:t>
            </a:r>
            <a:endParaRPr sz="1500">
              <a:solidFill>
                <a:srgbClr val="222222"/>
              </a:solidFill>
            </a:endParaRPr>
          </a:p>
          <a:p>
            <a:pPr marL="457200" lvl="0" indent="0" algn="l" rtl="0">
              <a:spcBef>
                <a:spcPts val="0"/>
              </a:spcBef>
              <a:spcAft>
                <a:spcPts val="0"/>
              </a:spcAft>
              <a:buNone/>
            </a:pPr>
            <a:endParaRPr sz="1500">
              <a:solidFill>
                <a:srgbClr val="222222"/>
              </a:solidFill>
            </a:endParaRPr>
          </a:p>
          <a:p>
            <a:pPr marL="457200" lvl="0" indent="-323850" algn="l" rtl="0">
              <a:spcBef>
                <a:spcPts val="0"/>
              </a:spcBef>
              <a:spcAft>
                <a:spcPts val="0"/>
              </a:spcAft>
              <a:buClr>
                <a:srgbClr val="222222"/>
              </a:buClr>
              <a:buSzPts val="1500"/>
              <a:buChar char="●"/>
            </a:pPr>
            <a:r>
              <a:rPr lang="en-AU" sz="1500">
                <a:solidFill>
                  <a:srgbClr val="222222"/>
                </a:solidFill>
              </a:rPr>
              <a:t>Secondary school science facilities comprise science teaching laboratories preparation and storage areas as well as dedicated office space for science teachers and technicians. Schools that wish to build new facilities or refurbish existing rooms often ask what the requirements are for school science facilities.</a:t>
            </a:r>
            <a:endParaRPr sz="1500">
              <a:solidFill>
                <a:srgbClr val="222222"/>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69ab6f909b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00000"/>
              </a:lnSpc>
              <a:spcBef>
                <a:spcPts val="0"/>
              </a:spcBef>
              <a:spcAft>
                <a:spcPts val="0"/>
              </a:spcAft>
              <a:buClr>
                <a:srgbClr val="262626"/>
              </a:buClr>
              <a:buSzPts val="1200"/>
              <a:buChar char="●"/>
            </a:pPr>
            <a:r>
              <a:rPr lang="en-AU" sz="1200">
                <a:solidFill>
                  <a:srgbClr val="262626"/>
                </a:solidFill>
              </a:rPr>
              <a:t>We now have Key Learning Area libraries to help make it easy to find a topic or resource. </a:t>
            </a:r>
            <a:endParaRPr sz="1200">
              <a:solidFill>
                <a:srgbClr val="262626"/>
              </a:solidFill>
            </a:endParaRPr>
          </a:p>
          <a:p>
            <a:pPr marL="914400" lvl="1" indent="-304800" algn="l" rtl="0">
              <a:lnSpc>
                <a:spcPct val="100000"/>
              </a:lnSpc>
              <a:spcBef>
                <a:spcPts val="0"/>
              </a:spcBef>
              <a:spcAft>
                <a:spcPts val="0"/>
              </a:spcAft>
              <a:buClr>
                <a:srgbClr val="262626"/>
              </a:buClr>
              <a:buSzPts val="1200"/>
              <a:buChar char="○"/>
            </a:pPr>
            <a:r>
              <a:rPr lang="en-AU" sz="1200">
                <a:solidFill>
                  <a:srgbClr val="262626"/>
                </a:solidFill>
              </a:rPr>
              <a:t>Chemical Sciences </a:t>
            </a:r>
            <a:endParaRPr sz="1200">
              <a:solidFill>
                <a:srgbClr val="262626"/>
              </a:solidFill>
            </a:endParaRPr>
          </a:p>
          <a:p>
            <a:pPr marL="914400" lvl="1" indent="-304800" algn="l" rtl="0">
              <a:lnSpc>
                <a:spcPct val="100000"/>
              </a:lnSpc>
              <a:spcBef>
                <a:spcPts val="0"/>
              </a:spcBef>
              <a:spcAft>
                <a:spcPts val="0"/>
              </a:spcAft>
              <a:buClr>
                <a:srgbClr val="262626"/>
              </a:buClr>
              <a:buSzPts val="1200"/>
              <a:buChar char="○"/>
            </a:pPr>
            <a:r>
              <a:rPr lang="en-AU" sz="1200">
                <a:solidFill>
                  <a:srgbClr val="262626"/>
                </a:solidFill>
              </a:rPr>
              <a:t>Biological Sciences </a:t>
            </a:r>
            <a:endParaRPr sz="1200">
              <a:solidFill>
                <a:srgbClr val="262626"/>
              </a:solidFill>
            </a:endParaRPr>
          </a:p>
          <a:p>
            <a:pPr marL="914400" lvl="1" indent="-304800" algn="l" rtl="0">
              <a:lnSpc>
                <a:spcPct val="100000"/>
              </a:lnSpc>
              <a:spcBef>
                <a:spcPts val="0"/>
              </a:spcBef>
              <a:spcAft>
                <a:spcPts val="0"/>
              </a:spcAft>
              <a:buClr>
                <a:srgbClr val="262626"/>
              </a:buClr>
              <a:buSzPts val="1200"/>
              <a:buChar char="○"/>
            </a:pPr>
            <a:r>
              <a:rPr lang="en-AU" sz="1200">
                <a:solidFill>
                  <a:srgbClr val="262626"/>
                </a:solidFill>
              </a:rPr>
              <a:t>Physical Sciences </a:t>
            </a:r>
            <a:endParaRPr sz="1200">
              <a:solidFill>
                <a:srgbClr val="262626"/>
              </a:solidFill>
            </a:endParaRPr>
          </a:p>
          <a:p>
            <a:pPr marL="914400" lvl="1" indent="-304800" algn="l" rtl="0">
              <a:lnSpc>
                <a:spcPct val="100000"/>
              </a:lnSpc>
              <a:spcBef>
                <a:spcPts val="0"/>
              </a:spcBef>
              <a:spcAft>
                <a:spcPts val="0"/>
              </a:spcAft>
              <a:buClr>
                <a:srgbClr val="262626"/>
              </a:buClr>
              <a:buSzPts val="1200"/>
              <a:buChar char="○"/>
            </a:pPr>
            <a:r>
              <a:rPr lang="en-AU" sz="1200">
                <a:solidFill>
                  <a:srgbClr val="262626"/>
                </a:solidFill>
              </a:rPr>
              <a:t>Earth and Space Sciences</a:t>
            </a:r>
            <a:endParaRPr sz="1200">
              <a:solidFill>
                <a:srgbClr val="262626"/>
              </a:solidFill>
            </a:endParaRPr>
          </a:p>
          <a:p>
            <a:pPr marL="914400" lvl="1" indent="-304800" algn="l" rtl="0">
              <a:lnSpc>
                <a:spcPct val="100000"/>
              </a:lnSpc>
              <a:spcBef>
                <a:spcPts val="0"/>
              </a:spcBef>
              <a:spcAft>
                <a:spcPts val="0"/>
              </a:spcAft>
              <a:buClr>
                <a:srgbClr val="262626"/>
              </a:buClr>
              <a:buSzPts val="1200"/>
              <a:buChar char="○"/>
            </a:pPr>
            <a:r>
              <a:rPr lang="en-AU" sz="1200">
                <a:solidFill>
                  <a:srgbClr val="262626"/>
                </a:solidFill>
              </a:rPr>
              <a:t>Lab Safety </a:t>
            </a:r>
            <a:endParaRPr sz="1200">
              <a:solidFill>
                <a:srgbClr val="262626"/>
              </a:solidFill>
            </a:endParaRPr>
          </a:p>
          <a:p>
            <a:pPr marL="914400" lvl="1" indent="-304800" algn="l" rtl="0">
              <a:lnSpc>
                <a:spcPct val="100000"/>
              </a:lnSpc>
              <a:spcBef>
                <a:spcPts val="0"/>
              </a:spcBef>
              <a:spcAft>
                <a:spcPts val="0"/>
              </a:spcAft>
              <a:buClr>
                <a:srgbClr val="262626"/>
              </a:buClr>
              <a:buSzPts val="1200"/>
              <a:buChar char="○"/>
            </a:pPr>
            <a:r>
              <a:rPr lang="en-AU" sz="1200">
                <a:solidFill>
                  <a:srgbClr val="262626"/>
                </a:solidFill>
              </a:rPr>
              <a:t>Lab Facilities </a:t>
            </a:r>
            <a:endParaRPr sz="1200">
              <a:solidFill>
                <a:srgbClr val="262626"/>
              </a:solidFill>
            </a:endParaRPr>
          </a:p>
          <a:p>
            <a:pPr marL="914400" lvl="1" indent="-304800" algn="l" rtl="0">
              <a:lnSpc>
                <a:spcPct val="100000"/>
              </a:lnSpc>
              <a:spcBef>
                <a:spcPts val="0"/>
              </a:spcBef>
              <a:spcAft>
                <a:spcPts val="0"/>
              </a:spcAft>
              <a:buClr>
                <a:srgbClr val="262626"/>
              </a:buClr>
              <a:buSzPts val="1200"/>
              <a:buChar char="○"/>
            </a:pPr>
            <a:r>
              <a:rPr lang="en-AU" sz="1200">
                <a:solidFill>
                  <a:srgbClr val="262626"/>
                </a:solidFill>
              </a:rPr>
              <a:t>First Nations  (More content coming late 2025)</a:t>
            </a:r>
            <a:endParaRPr sz="1200">
              <a:solidFill>
                <a:srgbClr val="262626"/>
              </a:solidFill>
            </a:endParaRPr>
          </a:p>
          <a:p>
            <a:pPr marL="914400" lvl="1" indent="-304800" algn="l" rtl="0">
              <a:lnSpc>
                <a:spcPct val="100000"/>
              </a:lnSpc>
              <a:spcBef>
                <a:spcPts val="0"/>
              </a:spcBef>
              <a:spcAft>
                <a:spcPts val="0"/>
              </a:spcAft>
              <a:buClr>
                <a:srgbClr val="262626"/>
              </a:buClr>
              <a:buSzPts val="1200"/>
              <a:buChar char="○"/>
            </a:pPr>
            <a:r>
              <a:rPr lang="en-AU" sz="1200">
                <a:solidFill>
                  <a:srgbClr val="262626"/>
                </a:solidFill>
              </a:rPr>
              <a:t>Primary Schools (More content coming late 2025) * talk about session at ConASTA </a:t>
            </a:r>
            <a:endParaRPr sz="1200">
              <a:solidFill>
                <a:srgbClr val="262626"/>
              </a:solidFill>
            </a:endParaRPr>
          </a:p>
          <a:p>
            <a:pPr marL="0" lvl="0" indent="0" algn="l" rtl="0">
              <a:lnSpc>
                <a:spcPct val="100000"/>
              </a:lnSpc>
              <a:spcBef>
                <a:spcPts val="0"/>
              </a:spcBef>
              <a:spcAft>
                <a:spcPts val="0"/>
              </a:spcAft>
              <a:buNone/>
            </a:pPr>
            <a:endParaRPr sz="1200">
              <a:solidFill>
                <a:srgbClr val="262626"/>
              </a:solidFill>
            </a:endParaRPr>
          </a:p>
          <a:p>
            <a:pPr marL="0" lvl="0" indent="0" algn="l" rtl="0">
              <a:lnSpc>
                <a:spcPct val="100000"/>
              </a:lnSpc>
              <a:spcBef>
                <a:spcPts val="0"/>
              </a:spcBef>
              <a:spcAft>
                <a:spcPts val="0"/>
              </a:spcAft>
              <a:buNone/>
            </a:pPr>
            <a:r>
              <a:rPr lang="en-AU" sz="1200" b="1">
                <a:solidFill>
                  <a:srgbClr val="C41230"/>
                </a:solidFill>
              </a:rPr>
              <a:t>NOTE:</a:t>
            </a:r>
            <a:r>
              <a:rPr lang="en-AU" sz="1200" b="1">
                <a:solidFill>
                  <a:srgbClr val="262626"/>
                </a:solidFill>
              </a:rPr>
              <a:t> Over the next few months we will be building in Sub Categories for our larger Sciences Libraries, this will make it easier to find the area of Science you are looking for and replaces the previous quick links document. </a:t>
            </a:r>
            <a:endParaRPr sz="1200" b="1">
              <a:solidFill>
                <a:srgbClr val="262626"/>
              </a:solidFill>
            </a:endParaRPr>
          </a:p>
          <a:p>
            <a:pPr marL="0" lvl="0" indent="0" algn="l" rtl="0">
              <a:lnSpc>
                <a:spcPct val="100000"/>
              </a:lnSpc>
              <a:spcBef>
                <a:spcPts val="0"/>
              </a:spcBef>
              <a:spcAft>
                <a:spcPts val="0"/>
              </a:spcAft>
              <a:buNone/>
            </a:pPr>
            <a:endParaRPr sz="1200">
              <a:solidFill>
                <a:srgbClr val="262626"/>
              </a:solidFill>
            </a:endParaRPr>
          </a:p>
          <a:p>
            <a:pPr marL="0" lvl="0" indent="0" algn="l" rtl="0">
              <a:lnSpc>
                <a:spcPct val="100000"/>
              </a:lnSpc>
              <a:spcBef>
                <a:spcPts val="0"/>
              </a:spcBef>
              <a:spcAft>
                <a:spcPts val="0"/>
              </a:spcAft>
              <a:buNone/>
            </a:pPr>
            <a:r>
              <a:rPr lang="en-AU" sz="1200">
                <a:solidFill>
                  <a:srgbClr val="262626"/>
                </a:solidFill>
              </a:rPr>
              <a:t>If you can't find the learning area you are looking for then we have more topics and categories in our search bar “Browse by learning area” </a:t>
            </a:r>
            <a:endParaRPr sz="1200">
              <a:solidFill>
                <a:srgbClr val="262626"/>
              </a:solidFill>
            </a:endParaRPr>
          </a:p>
        </p:txBody>
      </p:sp>
      <p:sp>
        <p:nvSpPr>
          <p:cNvPr id="307" name="Google Shape;307;g369ab6f909b_0_5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69ab6f909b_0_2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369ab6f909b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Char char="●"/>
            </a:pPr>
            <a:r>
              <a:rPr lang="en-AU" sz="1500"/>
              <a:t>Brief introduction or overview of the article or activity.</a:t>
            </a:r>
            <a:endParaRPr sz="1500"/>
          </a:p>
          <a:p>
            <a:pPr marL="457200" lvl="0" indent="-323850" algn="l" rtl="0">
              <a:spcBef>
                <a:spcPts val="0"/>
              </a:spcBef>
              <a:spcAft>
                <a:spcPts val="0"/>
              </a:spcAft>
              <a:buSzPts val="1500"/>
              <a:buChar char="●"/>
            </a:pPr>
            <a:r>
              <a:rPr lang="en-AU" sz="1500"/>
              <a:t>Downloadable PDF so you can print. </a:t>
            </a:r>
            <a:endParaRPr sz="1500"/>
          </a:p>
          <a:p>
            <a:pPr marL="457200" lvl="0" indent="-323850" algn="l" rtl="0">
              <a:spcBef>
                <a:spcPts val="0"/>
              </a:spcBef>
              <a:spcAft>
                <a:spcPts val="0"/>
              </a:spcAft>
              <a:buSzPts val="1500"/>
              <a:buChar char="●"/>
            </a:pPr>
            <a:r>
              <a:rPr lang="en-AU" sz="1500"/>
              <a:t>Tags to find other related resources or topics </a:t>
            </a:r>
            <a:endParaRPr sz="1500"/>
          </a:p>
          <a:p>
            <a:pPr marL="457200" lvl="0" indent="0" algn="l" rtl="0">
              <a:spcBef>
                <a:spcPts val="0"/>
              </a:spcBef>
              <a:spcAft>
                <a:spcPts val="0"/>
              </a:spcAft>
              <a:buNone/>
            </a:pPr>
            <a:endParaRPr sz="6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369ab6f909b_0_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369ab6f909b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AU" sz="1500">
                <a:solidFill>
                  <a:schemeClr val="dk1"/>
                </a:solidFill>
              </a:rPr>
              <a:t>Our search function allows you to search areas of interest, learning areas, key words, tags  year levels and </a:t>
            </a:r>
            <a:r>
              <a:rPr lang="en-AU" sz="1500">
                <a:solidFill>
                  <a:schemeClr val="dk1"/>
                </a:solidFill>
                <a:highlight>
                  <a:schemeClr val="accent4"/>
                </a:highlight>
              </a:rPr>
              <a:t>curriculum codes</a:t>
            </a:r>
            <a:r>
              <a:rPr lang="en-AU" sz="1500">
                <a:solidFill>
                  <a:schemeClr val="dk1"/>
                </a:solidFill>
              </a:rPr>
              <a:t>. </a:t>
            </a:r>
            <a:endParaRPr sz="1500">
              <a:solidFill>
                <a:schemeClr val="dk1"/>
              </a:solidFill>
            </a:endParaRPr>
          </a:p>
          <a:p>
            <a:pPr marL="0" lvl="0" indent="0" algn="l" rtl="0">
              <a:spcBef>
                <a:spcPts val="0"/>
              </a:spcBef>
              <a:spcAft>
                <a:spcPts val="0"/>
              </a:spcAft>
              <a:buClr>
                <a:schemeClr val="dk1"/>
              </a:buClr>
              <a:buSzPts val="1100"/>
              <a:buFont typeface="Arial"/>
              <a:buNone/>
            </a:pPr>
            <a:endParaRPr sz="1500">
              <a:solidFill>
                <a:schemeClr val="dk1"/>
              </a:solidFill>
            </a:endParaRPr>
          </a:p>
          <a:p>
            <a:pPr marL="0" lvl="0" indent="0" algn="l" rtl="0">
              <a:spcBef>
                <a:spcPts val="0"/>
              </a:spcBef>
              <a:spcAft>
                <a:spcPts val="0"/>
              </a:spcAft>
              <a:buClr>
                <a:schemeClr val="dk1"/>
              </a:buClr>
              <a:buSzPts val="1100"/>
              <a:buFont typeface="Arial"/>
              <a:buNone/>
            </a:pPr>
            <a:r>
              <a:rPr lang="en-AU" sz="1500">
                <a:solidFill>
                  <a:schemeClr val="dk1"/>
                </a:solidFill>
              </a:rPr>
              <a:t>You can also use our advanced search option.</a:t>
            </a:r>
            <a:endParaRPr sz="5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369ab6f909b_0_26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369ab6f909b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sz="1500">
                <a:solidFill>
                  <a:schemeClr val="dk1"/>
                </a:solidFill>
              </a:rPr>
              <a:t>Our search function allows you to search curriculum codes.  </a:t>
            </a: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5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369ab6f909b_0_1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endParaRPr sz="1300">
              <a:solidFill>
                <a:schemeClr val="dk1"/>
              </a:solidFill>
            </a:endParaRPr>
          </a:p>
          <a:p>
            <a:pPr marL="457200" lvl="0" indent="0" algn="l" rtl="0">
              <a:lnSpc>
                <a:spcPct val="115000"/>
              </a:lnSpc>
              <a:spcBef>
                <a:spcPts val="0"/>
              </a:spcBef>
              <a:spcAft>
                <a:spcPts val="0"/>
              </a:spcAft>
              <a:buNone/>
            </a:pPr>
            <a:endParaRPr sz="1300">
              <a:solidFill>
                <a:schemeClr val="dk1"/>
              </a:solidFill>
            </a:endParaRPr>
          </a:p>
          <a:p>
            <a:pPr marL="457200" lvl="0" indent="0" algn="just" rtl="0">
              <a:spcBef>
                <a:spcPts val="0"/>
              </a:spcBef>
              <a:spcAft>
                <a:spcPts val="0"/>
              </a:spcAft>
              <a:buNone/>
            </a:pPr>
            <a:endParaRPr sz="1500">
              <a:solidFill>
                <a:schemeClr val="dk1"/>
              </a:solidFill>
            </a:endParaRPr>
          </a:p>
        </p:txBody>
      </p:sp>
      <p:sp>
        <p:nvSpPr>
          <p:cNvPr id="338" name="Google Shape;338;g369ab6f909b_0_13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369ab6f909b_0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AU" sz="1500">
                <a:solidFill>
                  <a:schemeClr val="dk1"/>
                </a:solidFill>
              </a:rPr>
              <a:t>Our Q&amp;A page is a popular tool where you can find real life questions from Schools and responses on safety issues. </a:t>
            </a:r>
            <a:endParaRPr sz="1500">
              <a:solidFill>
                <a:schemeClr val="dk1"/>
              </a:solidFill>
            </a:endParaRPr>
          </a:p>
          <a:p>
            <a:pPr marL="0" lvl="0" indent="0" algn="l" rtl="0">
              <a:spcBef>
                <a:spcPts val="0"/>
              </a:spcBef>
              <a:spcAft>
                <a:spcPts val="0"/>
              </a:spcAft>
              <a:buClr>
                <a:schemeClr val="dk1"/>
              </a:buClr>
              <a:buSzPts val="1100"/>
              <a:buFont typeface="Arial"/>
              <a:buNone/>
            </a:pPr>
            <a:endParaRPr sz="1500">
              <a:solidFill>
                <a:schemeClr val="dk1"/>
              </a:solidFill>
            </a:endParaRPr>
          </a:p>
          <a:p>
            <a:pPr marL="0" lvl="0" indent="0" algn="l" rtl="0">
              <a:spcBef>
                <a:spcPts val="0"/>
              </a:spcBef>
              <a:spcAft>
                <a:spcPts val="0"/>
              </a:spcAft>
              <a:buNone/>
            </a:pPr>
            <a:r>
              <a:rPr lang="en-AU" sz="1500">
                <a:solidFill>
                  <a:schemeClr val="dk1"/>
                </a:solidFill>
              </a:rPr>
              <a:t>Our subscribers only have the ability to also “ask questions” to our Science Advisors. </a:t>
            </a: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r>
              <a:rPr lang="en-AU" sz="1500" b="1">
                <a:solidFill>
                  <a:schemeClr val="dk1"/>
                </a:solidFill>
              </a:rPr>
              <a:t>You will notice that there is a disclaimer on a Q&amp;A page. Every response on our Q&amp;A page was answered to the best of our knowledge at the time of questions and our responses are specific to the circumstances, location, and regulatory environment relevant to the original subscriber’s inquiry. </a:t>
            </a:r>
            <a:endParaRPr sz="1500" b="1">
              <a:solidFill>
                <a:schemeClr val="dk1"/>
              </a:solidFill>
            </a:endParaRPr>
          </a:p>
          <a:p>
            <a:pPr marL="0" lvl="0" indent="0" algn="l" rtl="0">
              <a:spcBef>
                <a:spcPts val="0"/>
              </a:spcBef>
              <a:spcAft>
                <a:spcPts val="0"/>
              </a:spcAft>
              <a:buNone/>
            </a:pPr>
            <a:endParaRPr sz="1500" b="1">
              <a:solidFill>
                <a:schemeClr val="dk1"/>
              </a:solidFill>
            </a:endParaRPr>
          </a:p>
          <a:p>
            <a:pPr marL="0" lvl="0" indent="0" algn="l" rtl="0">
              <a:spcBef>
                <a:spcPts val="0"/>
              </a:spcBef>
              <a:spcAft>
                <a:spcPts val="0"/>
              </a:spcAft>
              <a:buNone/>
            </a:pPr>
            <a:r>
              <a:rPr lang="en-AU" sz="1500" b="1">
                <a:solidFill>
                  <a:schemeClr val="dk1"/>
                </a:solidFill>
              </a:rPr>
              <a:t>We encouraged subscribers to seek advice by “asking a question” that we can tailor to their specific situation and location. </a:t>
            </a:r>
            <a:endParaRPr sz="1500" b="1">
              <a:solidFill>
                <a:schemeClr val="dk1"/>
              </a:solidFill>
            </a:endParaRPr>
          </a:p>
          <a:p>
            <a:pPr marL="0" lvl="0" indent="0" algn="l" rtl="0">
              <a:spcBef>
                <a:spcPts val="0"/>
              </a:spcBef>
              <a:spcAft>
                <a:spcPts val="0"/>
              </a:spcAft>
              <a:buNone/>
            </a:pPr>
            <a:endParaRPr sz="1500">
              <a:solidFill>
                <a:schemeClr val="dk1"/>
              </a:solidFill>
            </a:endParaRPr>
          </a:p>
          <a:p>
            <a:pPr marL="0" lvl="0" indent="0" algn="l" rtl="0">
              <a:lnSpc>
                <a:spcPct val="100000"/>
              </a:lnSpc>
              <a:spcBef>
                <a:spcPts val="0"/>
              </a:spcBef>
              <a:spcAft>
                <a:spcPts val="0"/>
              </a:spcAft>
              <a:buNone/>
            </a:pPr>
            <a:r>
              <a:rPr lang="en-AU" sz="1500">
                <a:solidFill>
                  <a:srgbClr val="262626"/>
                </a:solidFill>
              </a:rPr>
              <a:t>We have switched off the ability to rate or comment on a question. This is due to safety and legal reasons. If you do notice content on our page that is incorrect or have suggestions for improvement then please contact us at scienceassist@asta.edu.au</a:t>
            </a:r>
            <a:endParaRPr sz="1500">
              <a:solidFill>
                <a:srgbClr val="262626"/>
              </a:solidFill>
            </a:endParaRPr>
          </a:p>
          <a:p>
            <a:pPr marL="0" lvl="0" indent="0" algn="l" rtl="0">
              <a:lnSpc>
                <a:spcPct val="100000"/>
              </a:lnSpc>
              <a:spcBef>
                <a:spcPts val="0"/>
              </a:spcBef>
              <a:spcAft>
                <a:spcPts val="0"/>
              </a:spcAft>
              <a:buNone/>
            </a:pPr>
            <a:endParaRPr sz="1500">
              <a:solidFill>
                <a:srgbClr val="262626"/>
              </a:solidFill>
            </a:endParaRPr>
          </a:p>
        </p:txBody>
      </p:sp>
      <p:sp>
        <p:nvSpPr>
          <p:cNvPr id="345" name="Google Shape;345;g369ab6f909b_0_6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6783f130e4_0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None/>
            </a:pPr>
            <a:r>
              <a:rPr lang="en-AU" sz="1500">
                <a:solidFill>
                  <a:srgbClr val="262626"/>
                </a:solidFill>
              </a:rPr>
              <a:t>Example of a Question and Answer</a:t>
            </a:r>
            <a:endParaRPr sz="1500">
              <a:solidFill>
                <a:srgbClr val="262626"/>
              </a:solidFill>
            </a:endParaRPr>
          </a:p>
        </p:txBody>
      </p:sp>
      <p:sp>
        <p:nvSpPr>
          <p:cNvPr id="354" name="Google Shape;354;g36783f130e4_0_5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369ab6f909b_0_1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endParaRPr sz="1300">
              <a:solidFill>
                <a:schemeClr val="dk1"/>
              </a:solidFill>
            </a:endParaRPr>
          </a:p>
          <a:p>
            <a:pPr marL="457200" lvl="0" indent="0" algn="l" rtl="0">
              <a:lnSpc>
                <a:spcPct val="115000"/>
              </a:lnSpc>
              <a:spcBef>
                <a:spcPts val="0"/>
              </a:spcBef>
              <a:spcAft>
                <a:spcPts val="0"/>
              </a:spcAft>
              <a:buNone/>
            </a:pPr>
            <a:endParaRPr sz="1300">
              <a:solidFill>
                <a:schemeClr val="dk1"/>
              </a:solidFill>
            </a:endParaRPr>
          </a:p>
          <a:p>
            <a:pPr marL="457200" lvl="0" indent="0" algn="just" rtl="0">
              <a:spcBef>
                <a:spcPts val="0"/>
              </a:spcBef>
              <a:spcAft>
                <a:spcPts val="0"/>
              </a:spcAft>
              <a:buNone/>
            </a:pPr>
            <a:endParaRPr sz="1500">
              <a:solidFill>
                <a:schemeClr val="dk1"/>
              </a:solidFill>
            </a:endParaRPr>
          </a:p>
        </p:txBody>
      </p:sp>
      <p:sp>
        <p:nvSpPr>
          <p:cNvPr id="360" name="Google Shape;360;g369ab6f909b_0_13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1500">
              <a:solidFill>
                <a:srgbClr val="262626"/>
              </a:solidFill>
            </a:endParaRPr>
          </a:p>
          <a:p>
            <a:pPr marL="457200" lvl="0" indent="0" algn="just" rtl="0">
              <a:spcBef>
                <a:spcPts val="0"/>
              </a:spcBef>
              <a:spcAft>
                <a:spcPts val="0"/>
              </a:spcAft>
              <a:buNone/>
            </a:pPr>
            <a:r>
              <a:rPr lang="en-AU" sz="1500">
                <a:solidFill>
                  <a:schemeClr val="dk1"/>
                </a:solidFill>
              </a:rPr>
              <a:t>Science Assist is a </a:t>
            </a:r>
            <a:r>
              <a:rPr lang="en-AU" sz="1500" b="1">
                <a:solidFill>
                  <a:schemeClr val="dk1"/>
                </a:solidFill>
              </a:rPr>
              <a:t>national online advisory service</a:t>
            </a:r>
            <a:r>
              <a:rPr lang="en-AU" sz="1500">
                <a:solidFill>
                  <a:schemeClr val="dk1"/>
                </a:solidFill>
              </a:rPr>
              <a:t> for school science educators and technicians. </a:t>
            </a:r>
            <a:endParaRPr sz="1500">
              <a:solidFill>
                <a:schemeClr val="dk1"/>
              </a:solidFill>
            </a:endParaRPr>
          </a:p>
          <a:p>
            <a:pPr marL="457200" lvl="0" indent="0" algn="just" rtl="0">
              <a:spcBef>
                <a:spcPts val="0"/>
              </a:spcBef>
              <a:spcAft>
                <a:spcPts val="0"/>
              </a:spcAft>
              <a:buNone/>
            </a:pPr>
            <a:endParaRPr sz="1500">
              <a:solidFill>
                <a:schemeClr val="dk1"/>
              </a:solidFill>
            </a:endParaRPr>
          </a:p>
          <a:p>
            <a:pPr marL="457200" lvl="0" indent="0" algn="just" rtl="0">
              <a:spcBef>
                <a:spcPts val="0"/>
              </a:spcBef>
              <a:spcAft>
                <a:spcPts val="0"/>
              </a:spcAft>
              <a:buNone/>
            </a:pPr>
            <a:r>
              <a:rPr lang="en-AU" sz="1500">
                <a:solidFill>
                  <a:schemeClr val="dk1"/>
                </a:solidFill>
              </a:rPr>
              <a:t>Science Assist provides access to expert-curated teaching resources for K–12, Science Curriculum support, comprehensive lab safety guidance, and a wide range of practical, inquiry-based science activities.</a:t>
            </a:r>
            <a:endParaRPr sz="1500">
              <a:solidFill>
                <a:schemeClr val="dk1"/>
              </a:solidFill>
            </a:endParaRPr>
          </a:p>
        </p:txBody>
      </p:sp>
      <p:sp>
        <p:nvSpPr>
          <p:cNvPr id="114" name="Google Shape;114;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369ab6f909b_0_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AU" sz="1500">
                <a:solidFill>
                  <a:srgbClr val="262626"/>
                </a:solidFill>
              </a:rPr>
              <a:t>You can find out more about Science Assist on this page including; </a:t>
            </a:r>
            <a:endParaRPr sz="1500">
              <a:solidFill>
                <a:srgbClr val="262626"/>
              </a:solidFill>
            </a:endParaRPr>
          </a:p>
          <a:p>
            <a:pPr marL="0" lvl="0" indent="0" algn="l" rtl="0">
              <a:spcBef>
                <a:spcPts val="0"/>
              </a:spcBef>
              <a:spcAft>
                <a:spcPts val="0"/>
              </a:spcAft>
              <a:buNone/>
            </a:pPr>
            <a:endParaRPr sz="1500">
              <a:solidFill>
                <a:srgbClr val="262626"/>
              </a:solidFill>
            </a:endParaRPr>
          </a:p>
          <a:p>
            <a:pPr marL="457200" lvl="0" indent="-323850" algn="l" rtl="0">
              <a:spcBef>
                <a:spcPts val="0"/>
              </a:spcBef>
              <a:spcAft>
                <a:spcPts val="0"/>
              </a:spcAft>
              <a:buClr>
                <a:srgbClr val="262626"/>
              </a:buClr>
              <a:buSzPts val="1500"/>
              <a:buChar char="●"/>
            </a:pPr>
            <a:r>
              <a:rPr lang="en-AU" sz="1500">
                <a:solidFill>
                  <a:srgbClr val="262626"/>
                </a:solidFill>
              </a:rPr>
              <a:t>What is Science Assist</a:t>
            </a:r>
            <a:endParaRPr sz="1500">
              <a:solidFill>
                <a:srgbClr val="262626"/>
              </a:solidFill>
            </a:endParaRPr>
          </a:p>
          <a:p>
            <a:pPr marL="457200" lvl="0" indent="-323850" algn="l" rtl="0">
              <a:spcBef>
                <a:spcPts val="0"/>
              </a:spcBef>
              <a:spcAft>
                <a:spcPts val="0"/>
              </a:spcAft>
              <a:buClr>
                <a:srgbClr val="262626"/>
              </a:buClr>
              <a:buSzPts val="1500"/>
              <a:buChar char="●"/>
            </a:pPr>
            <a:r>
              <a:rPr lang="en-AU" sz="1500">
                <a:solidFill>
                  <a:srgbClr val="262626"/>
                </a:solidFill>
              </a:rPr>
              <a:t>Our Team </a:t>
            </a:r>
            <a:endParaRPr sz="1500">
              <a:solidFill>
                <a:srgbClr val="262626"/>
              </a:solidFill>
            </a:endParaRPr>
          </a:p>
          <a:p>
            <a:pPr marL="457200" lvl="0" indent="-323850" algn="l" rtl="0">
              <a:spcBef>
                <a:spcPts val="0"/>
              </a:spcBef>
              <a:spcAft>
                <a:spcPts val="0"/>
              </a:spcAft>
              <a:buClr>
                <a:srgbClr val="262626"/>
              </a:buClr>
              <a:buSzPts val="1500"/>
              <a:buChar char="●"/>
            </a:pPr>
            <a:r>
              <a:rPr lang="en-AU" sz="1500">
                <a:solidFill>
                  <a:srgbClr val="262626"/>
                </a:solidFill>
              </a:rPr>
              <a:t>Our History </a:t>
            </a:r>
            <a:endParaRPr sz="1500">
              <a:solidFill>
                <a:srgbClr val="262626"/>
              </a:solidFill>
            </a:endParaRPr>
          </a:p>
          <a:p>
            <a:pPr marL="457200" lvl="0" indent="-323850" algn="l" rtl="0">
              <a:spcBef>
                <a:spcPts val="0"/>
              </a:spcBef>
              <a:spcAft>
                <a:spcPts val="0"/>
              </a:spcAft>
              <a:buClr>
                <a:srgbClr val="262626"/>
              </a:buClr>
              <a:buSzPts val="1500"/>
              <a:buChar char="●"/>
            </a:pPr>
            <a:r>
              <a:rPr lang="en-AU" sz="1500">
                <a:solidFill>
                  <a:srgbClr val="262626"/>
                </a:solidFill>
              </a:rPr>
              <a:t>How to Subscribe </a:t>
            </a:r>
            <a:endParaRPr sz="1500">
              <a:solidFill>
                <a:srgbClr val="262626"/>
              </a:solidFill>
            </a:endParaRPr>
          </a:p>
          <a:p>
            <a:pPr marL="457200" lvl="0" indent="-323850" algn="l" rtl="0">
              <a:spcBef>
                <a:spcPts val="0"/>
              </a:spcBef>
              <a:spcAft>
                <a:spcPts val="0"/>
              </a:spcAft>
              <a:buClr>
                <a:srgbClr val="262626"/>
              </a:buClr>
              <a:buSzPts val="1500"/>
              <a:buChar char="●"/>
            </a:pPr>
            <a:r>
              <a:rPr lang="en-AU" sz="1500">
                <a:solidFill>
                  <a:srgbClr val="262626"/>
                </a:solidFill>
              </a:rPr>
              <a:t>Subscription Costs</a:t>
            </a:r>
            <a:endParaRPr sz="1500">
              <a:solidFill>
                <a:srgbClr val="262626"/>
              </a:solidFill>
            </a:endParaRPr>
          </a:p>
          <a:p>
            <a:pPr marL="0" lvl="0" indent="0" algn="l" rtl="0">
              <a:spcBef>
                <a:spcPts val="0"/>
              </a:spcBef>
              <a:spcAft>
                <a:spcPts val="0"/>
              </a:spcAft>
              <a:buNone/>
            </a:pPr>
            <a:endParaRPr sz="1500">
              <a:solidFill>
                <a:srgbClr val="262626"/>
              </a:solidFill>
            </a:endParaRPr>
          </a:p>
          <a:p>
            <a:pPr marL="0" lvl="0" indent="0" algn="l" rtl="0">
              <a:lnSpc>
                <a:spcPct val="100000"/>
              </a:lnSpc>
              <a:spcBef>
                <a:spcPts val="0"/>
              </a:spcBef>
              <a:spcAft>
                <a:spcPts val="0"/>
              </a:spcAft>
              <a:buNone/>
            </a:pPr>
            <a:endParaRPr sz="1500">
              <a:solidFill>
                <a:srgbClr val="262626"/>
              </a:solidFill>
            </a:endParaRPr>
          </a:p>
        </p:txBody>
      </p:sp>
      <p:sp>
        <p:nvSpPr>
          <p:cNvPr id="367" name="Google Shape;367;g369ab6f909b_0_7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369d1ab8975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endParaRPr sz="1300">
              <a:solidFill>
                <a:schemeClr val="dk1"/>
              </a:solidFill>
            </a:endParaRPr>
          </a:p>
          <a:p>
            <a:pPr marL="457200" lvl="0" indent="0" algn="l" rtl="0">
              <a:lnSpc>
                <a:spcPct val="115000"/>
              </a:lnSpc>
              <a:spcBef>
                <a:spcPts val="0"/>
              </a:spcBef>
              <a:spcAft>
                <a:spcPts val="0"/>
              </a:spcAft>
              <a:buNone/>
            </a:pPr>
            <a:endParaRPr sz="1300">
              <a:solidFill>
                <a:schemeClr val="dk1"/>
              </a:solidFill>
            </a:endParaRPr>
          </a:p>
          <a:p>
            <a:pPr marL="457200" lvl="0" indent="0" algn="just" rtl="0">
              <a:spcBef>
                <a:spcPts val="0"/>
              </a:spcBef>
              <a:spcAft>
                <a:spcPts val="0"/>
              </a:spcAft>
              <a:buNone/>
            </a:pPr>
            <a:endParaRPr sz="1500">
              <a:solidFill>
                <a:schemeClr val="dk1"/>
              </a:solidFill>
            </a:endParaRPr>
          </a:p>
        </p:txBody>
      </p:sp>
      <p:sp>
        <p:nvSpPr>
          <p:cNvPr id="376" name="Google Shape;376;g369d1ab8975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369ab6f909b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AU" sz="1500">
                <a:solidFill>
                  <a:srgbClr val="262626"/>
                </a:solidFill>
              </a:rPr>
              <a:t>Our News &amp; Events page is a new addition to our Science Assist website. </a:t>
            </a:r>
            <a:endParaRPr sz="1500">
              <a:solidFill>
                <a:srgbClr val="262626"/>
              </a:solidFill>
            </a:endParaRPr>
          </a:p>
          <a:p>
            <a:pPr marL="0" lvl="0" indent="0" algn="l" rtl="0">
              <a:spcBef>
                <a:spcPts val="0"/>
              </a:spcBef>
              <a:spcAft>
                <a:spcPts val="0"/>
              </a:spcAft>
              <a:buNone/>
            </a:pPr>
            <a:endParaRPr sz="1500">
              <a:solidFill>
                <a:srgbClr val="262626"/>
              </a:solidFill>
            </a:endParaRPr>
          </a:p>
          <a:p>
            <a:pPr marL="0" lvl="0" indent="0" algn="l" rtl="0">
              <a:spcBef>
                <a:spcPts val="0"/>
              </a:spcBef>
              <a:spcAft>
                <a:spcPts val="0"/>
              </a:spcAft>
              <a:buNone/>
            </a:pPr>
            <a:r>
              <a:rPr lang="en-AU" sz="1500">
                <a:solidFill>
                  <a:srgbClr val="262626"/>
                </a:solidFill>
              </a:rPr>
              <a:t>This page will keep you up to date with news, upcoming events and webinars. </a:t>
            </a:r>
            <a:endParaRPr sz="1500">
              <a:solidFill>
                <a:srgbClr val="262626"/>
              </a:solidFill>
            </a:endParaRPr>
          </a:p>
          <a:p>
            <a:pPr marL="0" lvl="0" indent="0" algn="l" rtl="0">
              <a:spcBef>
                <a:spcPts val="0"/>
              </a:spcBef>
              <a:spcAft>
                <a:spcPts val="0"/>
              </a:spcAft>
              <a:buNone/>
            </a:pPr>
            <a:endParaRPr sz="1500">
              <a:solidFill>
                <a:srgbClr val="262626"/>
              </a:solidFill>
            </a:endParaRPr>
          </a:p>
          <a:p>
            <a:pPr marL="0" lvl="0" indent="0" algn="l" rtl="0">
              <a:spcBef>
                <a:spcPts val="0"/>
              </a:spcBef>
              <a:spcAft>
                <a:spcPts val="0"/>
              </a:spcAft>
              <a:buNone/>
            </a:pPr>
            <a:r>
              <a:rPr lang="en-AU" sz="1500">
                <a:solidFill>
                  <a:srgbClr val="262626"/>
                </a:solidFill>
              </a:rPr>
              <a:t>We will also share interesting articles and blogs on topics of interest along with newsletters when they are published. </a:t>
            </a:r>
            <a:endParaRPr sz="1500">
              <a:solidFill>
                <a:srgbClr val="262626"/>
              </a:solidFill>
            </a:endParaRPr>
          </a:p>
          <a:p>
            <a:pPr marL="0" lvl="0" indent="0" algn="l" rtl="0">
              <a:lnSpc>
                <a:spcPct val="100000"/>
              </a:lnSpc>
              <a:spcBef>
                <a:spcPts val="0"/>
              </a:spcBef>
              <a:spcAft>
                <a:spcPts val="0"/>
              </a:spcAft>
              <a:buNone/>
            </a:pPr>
            <a:endParaRPr sz="1500">
              <a:solidFill>
                <a:srgbClr val="262626"/>
              </a:solidFill>
            </a:endParaRPr>
          </a:p>
        </p:txBody>
      </p:sp>
      <p:sp>
        <p:nvSpPr>
          <p:cNvPr id="383" name="Google Shape;383;g369ab6f909b_0_8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369d1ab8975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endParaRPr sz="1300">
              <a:solidFill>
                <a:schemeClr val="dk1"/>
              </a:solidFill>
            </a:endParaRPr>
          </a:p>
          <a:p>
            <a:pPr marL="457200" lvl="0" indent="0" algn="l" rtl="0">
              <a:lnSpc>
                <a:spcPct val="115000"/>
              </a:lnSpc>
              <a:spcBef>
                <a:spcPts val="0"/>
              </a:spcBef>
              <a:spcAft>
                <a:spcPts val="0"/>
              </a:spcAft>
              <a:buNone/>
            </a:pPr>
            <a:endParaRPr sz="1300">
              <a:solidFill>
                <a:schemeClr val="dk1"/>
              </a:solidFill>
            </a:endParaRPr>
          </a:p>
          <a:p>
            <a:pPr marL="457200" lvl="0" indent="0" algn="just" rtl="0">
              <a:spcBef>
                <a:spcPts val="0"/>
              </a:spcBef>
              <a:spcAft>
                <a:spcPts val="0"/>
              </a:spcAft>
              <a:buNone/>
            </a:pPr>
            <a:endParaRPr sz="1500">
              <a:solidFill>
                <a:schemeClr val="dk1"/>
              </a:solidFill>
            </a:endParaRPr>
          </a:p>
        </p:txBody>
      </p:sp>
      <p:sp>
        <p:nvSpPr>
          <p:cNvPr id="391" name="Google Shape;391;g369d1ab8975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369ab6f909b_0_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500">
              <a:solidFill>
                <a:srgbClr val="262626"/>
              </a:solidFill>
            </a:endParaRPr>
          </a:p>
          <a:p>
            <a:pPr marL="0" lvl="0" indent="0" algn="l" rtl="0">
              <a:lnSpc>
                <a:spcPct val="100000"/>
              </a:lnSpc>
              <a:spcBef>
                <a:spcPts val="0"/>
              </a:spcBef>
              <a:spcAft>
                <a:spcPts val="0"/>
              </a:spcAft>
              <a:buNone/>
            </a:pPr>
            <a:r>
              <a:rPr lang="en-AU" sz="1500">
                <a:solidFill>
                  <a:srgbClr val="262626"/>
                </a:solidFill>
              </a:rPr>
              <a:t>You can find out more about frequently asked questions about our website.</a:t>
            </a:r>
            <a:endParaRPr sz="1500">
              <a:solidFill>
                <a:srgbClr val="262626"/>
              </a:solidFill>
            </a:endParaRPr>
          </a:p>
          <a:p>
            <a:pPr marL="457200" lvl="0" indent="-323850" algn="l" rtl="0">
              <a:lnSpc>
                <a:spcPct val="100000"/>
              </a:lnSpc>
              <a:spcBef>
                <a:spcPts val="0"/>
              </a:spcBef>
              <a:spcAft>
                <a:spcPts val="0"/>
              </a:spcAft>
              <a:buClr>
                <a:srgbClr val="262626"/>
              </a:buClr>
              <a:buSzPts val="1500"/>
              <a:buChar char="●"/>
            </a:pPr>
            <a:r>
              <a:rPr lang="en-AU" sz="1500">
                <a:solidFill>
                  <a:srgbClr val="262626"/>
                </a:solidFill>
              </a:rPr>
              <a:t>General information </a:t>
            </a:r>
            <a:endParaRPr sz="1500">
              <a:solidFill>
                <a:srgbClr val="262626"/>
              </a:solidFill>
            </a:endParaRPr>
          </a:p>
          <a:p>
            <a:pPr marL="457200" lvl="0" indent="-323850" algn="l" rtl="0">
              <a:lnSpc>
                <a:spcPct val="100000"/>
              </a:lnSpc>
              <a:spcBef>
                <a:spcPts val="0"/>
              </a:spcBef>
              <a:spcAft>
                <a:spcPts val="0"/>
              </a:spcAft>
              <a:buClr>
                <a:srgbClr val="262626"/>
              </a:buClr>
              <a:buSzPts val="1500"/>
              <a:buChar char="●"/>
            </a:pPr>
            <a:r>
              <a:rPr lang="en-AU" sz="1500">
                <a:solidFill>
                  <a:srgbClr val="262626"/>
                </a:solidFill>
              </a:rPr>
              <a:t>Subscriptions </a:t>
            </a:r>
            <a:endParaRPr sz="1500">
              <a:solidFill>
                <a:srgbClr val="262626"/>
              </a:solidFill>
            </a:endParaRPr>
          </a:p>
          <a:p>
            <a:pPr marL="457200" lvl="0" indent="-323850" algn="l" rtl="0">
              <a:lnSpc>
                <a:spcPct val="100000"/>
              </a:lnSpc>
              <a:spcBef>
                <a:spcPts val="0"/>
              </a:spcBef>
              <a:spcAft>
                <a:spcPts val="0"/>
              </a:spcAft>
              <a:buClr>
                <a:srgbClr val="262626"/>
              </a:buClr>
              <a:buSzPts val="1500"/>
              <a:buChar char="●"/>
            </a:pPr>
            <a:r>
              <a:rPr lang="en-AU" sz="1500">
                <a:solidFill>
                  <a:srgbClr val="262626"/>
                </a:solidFill>
              </a:rPr>
              <a:t>Payments </a:t>
            </a:r>
            <a:endParaRPr sz="1500">
              <a:solidFill>
                <a:srgbClr val="262626"/>
              </a:solidFill>
            </a:endParaRPr>
          </a:p>
          <a:p>
            <a:pPr marL="457200" lvl="0" indent="-323850" algn="l" rtl="0">
              <a:lnSpc>
                <a:spcPct val="100000"/>
              </a:lnSpc>
              <a:spcBef>
                <a:spcPts val="0"/>
              </a:spcBef>
              <a:spcAft>
                <a:spcPts val="0"/>
              </a:spcAft>
              <a:buClr>
                <a:srgbClr val="262626"/>
              </a:buClr>
              <a:buSzPts val="1500"/>
              <a:buChar char="●"/>
            </a:pPr>
            <a:r>
              <a:rPr lang="en-AU" sz="1500">
                <a:solidFill>
                  <a:srgbClr val="262626"/>
                </a:solidFill>
              </a:rPr>
              <a:t>Managing your account </a:t>
            </a:r>
            <a:endParaRPr sz="1500">
              <a:solidFill>
                <a:srgbClr val="262626"/>
              </a:solidFill>
            </a:endParaRPr>
          </a:p>
          <a:p>
            <a:pPr marL="457200" lvl="0" indent="-323850" algn="l" rtl="0">
              <a:lnSpc>
                <a:spcPct val="100000"/>
              </a:lnSpc>
              <a:spcBef>
                <a:spcPts val="0"/>
              </a:spcBef>
              <a:spcAft>
                <a:spcPts val="0"/>
              </a:spcAft>
              <a:buClr>
                <a:srgbClr val="262626"/>
              </a:buClr>
              <a:buSzPts val="1500"/>
              <a:buChar char="●"/>
            </a:pPr>
            <a:r>
              <a:rPr lang="en-AU" sz="1500">
                <a:solidFill>
                  <a:srgbClr val="262626"/>
                </a:solidFill>
              </a:rPr>
              <a:t>Subscription Costs</a:t>
            </a:r>
            <a:endParaRPr sz="1500">
              <a:solidFill>
                <a:srgbClr val="262626"/>
              </a:solidFill>
            </a:endParaRPr>
          </a:p>
          <a:p>
            <a:pPr marL="457200" lvl="0" indent="-323850" algn="l" rtl="0">
              <a:lnSpc>
                <a:spcPct val="100000"/>
              </a:lnSpc>
              <a:spcBef>
                <a:spcPts val="0"/>
              </a:spcBef>
              <a:spcAft>
                <a:spcPts val="0"/>
              </a:spcAft>
              <a:buClr>
                <a:srgbClr val="262626"/>
              </a:buClr>
              <a:buSzPts val="1500"/>
              <a:buChar char="●"/>
            </a:pPr>
            <a:r>
              <a:rPr lang="en-AU" sz="1500">
                <a:solidFill>
                  <a:srgbClr val="262626"/>
                </a:solidFill>
              </a:rPr>
              <a:t>How to instructions </a:t>
            </a:r>
            <a:endParaRPr sz="1500">
              <a:solidFill>
                <a:srgbClr val="262626"/>
              </a:solidFill>
            </a:endParaRPr>
          </a:p>
          <a:p>
            <a:pPr marL="0" lvl="0" indent="0" algn="l" rtl="0">
              <a:lnSpc>
                <a:spcPct val="100000"/>
              </a:lnSpc>
              <a:spcBef>
                <a:spcPts val="0"/>
              </a:spcBef>
              <a:spcAft>
                <a:spcPts val="0"/>
              </a:spcAft>
              <a:buNone/>
            </a:pPr>
            <a:endParaRPr sz="1500">
              <a:solidFill>
                <a:srgbClr val="262626"/>
              </a:solidFill>
            </a:endParaRPr>
          </a:p>
        </p:txBody>
      </p:sp>
      <p:sp>
        <p:nvSpPr>
          <p:cNvPr id="398" name="Google Shape;398;g369ab6f909b_0_9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369ab6f909b_0_1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300">
              <a:solidFill>
                <a:schemeClr val="dk1"/>
              </a:solidFill>
            </a:endParaRPr>
          </a:p>
          <a:p>
            <a:pPr marL="0" lvl="0" indent="0" algn="l" rtl="0">
              <a:lnSpc>
                <a:spcPct val="115000"/>
              </a:lnSpc>
              <a:spcBef>
                <a:spcPts val="0"/>
              </a:spcBef>
              <a:spcAft>
                <a:spcPts val="0"/>
              </a:spcAft>
              <a:buNone/>
            </a:pPr>
            <a:endParaRPr sz="1500">
              <a:solidFill>
                <a:schemeClr val="dk1"/>
              </a:solidFill>
            </a:endParaRPr>
          </a:p>
          <a:p>
            <a:pPr marL="457200" lvl="0" indent="0" algn="l" rtl="0">
              <a:lnSpc>
                <a:spcPct val="115000"/>
              </a:lnSpc>
              <a:spcBef>
                <a:spcPts val="0"/>
              </a:spcBef>
              <a:spcAft>
                <a:spcPts val="0"/>
              </a:spcAft>
              <a:buNone/>
            </a:pPr>
            <a:endParaRPr sz="1300">
              <a:solidFill>
                <a:schemeClr val="dk1"/>
              </a:solidFill>
            </a:endParaRPr>
          </a:p>
          <a:p>
            <a:pPr marL="457200" lvl="0" indent="0" algn="l" rtl="0">
              <a:lnSpc>
                <a:spcPct val="115000"/>
              </a:lnSpc>
              <a:spcBef>
                <a:spcPts val="0"/>
              </a:spcBef>
              <a:spcAft>
                <a:spcPts val="0"/>
              </a:spcAft>
              <a:buNone/>
            </a:pPr>
            <a:endParaRPr sz="1300">
              <a:solidFill>
                <a:schemeClr val="dk1"/>
              </a:solidFill>
            </a:endParaRPr>
          </a:p>
          <a:p>
            <a:pPr marL="457200" lvl="0" indent="0" algn="just" rtl="0">
              <a:spcBef>
                <a:spcPts val="0"/>
              </a:spcBef>
              <a:spcAft>
                <a:spcPts val="0"/>
              </a:spcAft>
              <a:buNone/>
            </a:pPr>
            <a:endParaRPr sz="1500">
              <a:solidFill>
                <a:schemeClr val="dk1"/>
              </a:solidFill>
            </a:endParaRPr>
          </a:p>
        </p:txBody>
      </p:sp>
      <p:sp>
        <p:nvSpPr>
          <p:cNvPr id="406" name="Google Shape;406;g369ab6f909b_0_1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369ab6f909b_0_2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369ab6f909b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AU" sz="1500">
                <a:solidFill>
                  <a:schemeClr val="dk1"/>
                </a:solidFill>
              </a:rPr>
              <a:t>By bringing Science Assist under the main ASTA site, subscribers now benefit from a single login to manage their subscription, view past purchases and access premium content. </a:t>
            </a:r>
            <a:endParaRPr sz="1500"/>
          </a:p>
          <a:p>
            <a:pPr marL="0" lvl="0" indent="0" algn="l" rtl="0">
              <a:spcBef>
                <a:spcPts val="0"/>
              </a:spcBef>
              <a:spcAft>
                <a:spcPts val="0"/>
              </a:spcAft>
              <a:buNone/>
            </a:pPr>
            <a:endParaRPr sz="1500"/>
          </a:p>
          <a:p>
            <a:pPr marL="0" lvl="0" indent="0" algn="l" rtl="0">
              <a:spcBef>
                <a:spcPts val="0"/>
              </a:spcBef>
              <a:spcAft>
                <a:spcPts val="0"/>
              </a:spcAft>
              <a:buNone/>
            </a:pPr>
            <a:r>
              <a:rPr lang="en-AU" sz="1500"/>
              <a:t>User can view their account information by going to “My account” and then clicking on View Account details.</a:t>
            </a:r>
            <a:endParaRPr sz="15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369ab6f909b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AU" sz="1500" b="1">
                <a:solidFill>
                  <a:srgbClr val="FF0000"/>
                </a:solidFill>
              </a:rPr>
              <a:t>Note:</a:t>
            </a:r>
            <a:r>
              <a:rPr lang="en-AU" sz="1500">
                <a:solidFill>
                  <a:schemeClr val="dk1"/>
                </a:solidFill>
              </a:rPr>
              <a:t> Subscribers will still need to contact ASTA to update a primary users or schools information. </a:t>
            </a:r>
            <a:r>
              <a:rPr lang="en-AU" sz="2000">
                <a:solidFill>
                  <a:schemeClr val="dk1"/>
                </a:solidFill>
              </a:rPr>
              <a:t> </a:t>
            </a:r>
            <a:endParaRPr sz="1500">
              <a:solidFill>
                <a:srgbClr val="262626"/>
              </a:solidFill>
            </a:endParaRPr>
          </a:p>
        </p:txBody>
      </p:sp>
      <p:sp>
        <p:nvSpPr>
          <p:cNvPr id="420" name="Google Shape;420;g369ab6f909b_0_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369ab6f909b_0_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369ab6f909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sz="1500">
                <a:solidFill>
                  <a:schemeClr val="dk1"/>
                </a:solidFill>
              </a:rPr>
              <a:t>You can now check if your subscription is active and your expiry date </a:t>
            </a:r>
            <a:endParaRPr sz="15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AU" sz="1500">
                <a:solidFill>
                  <a:schemeClr val="dk1"/>
                </a:solidFill>
              </a:rPr>
              <a:t>From late 2025 you will be able to renew your subscription via the website and will be sent a reminder 2 months before your expiry. </a:t>
            </a:r>
            <a:endParaRPr sz="1500">
              <a:solidFill>
                <a:schemeClr val="dk1"/>
              </a:solidFill>
            </a:endParaRPr>
          </a:p>
          <a:p>
            <a:pPr marL="0" lvl="0" indent="0" algn="l" rtl="0">
              <a:spcBef>
                <a:spcPts val="0"/>
              </a:spcBef>
              <a:spcAft>
                <a:spcPts val="0"/>
              </a:spcAft>
              <a:buNone/>
            </a:pPr>
            <a:endParaRPr sz="600">
              <a:solidFill>
                <a:schemeClr val="dk1"/>
              </a:solidFill>
            </a:endParaRPr>
          </a:p>
          <a:p>
            <a:pPr marL="0" lvl="0" indent="0" algn="l" rtl="0">
              <a:spcBef>
                <a:spcPts val="0"/>
              </a:spcBef>
              <a:spcAft>
                <a:spcPts val="0"/>
              </a:spcAft>
              <a:buClr>
                <a:schemeClr val="dk1"/>
              </a:buClr>
              <a:buSzPts val="1100"/>
              <a:buFont typeface="Arial"/>
              <a:buNone/>
            </a:pPr>
            <a:r>
              <a:rPr lang="en-AU" sz="1500" b="1">
                <a:solidFill>
                  <a:srgbClr val="FF0000"/>
                </a:solidFill>
              </a:rPr>
              <a:t>NOTE:</a:t>
            </a:r>
            <a:r>
              <a:rPr lang="en-AU" sz="2000">
                <a:solidFill>
                  <a:schemeClr val="dk1"/>
                </a:solidFill>
              </a:rPr>
              <a:t> </a:t>
            </a:r>
            <a:r>
              <a:rPr lang="en-AU" sz="1500">
                <a:solidFill>
                  <a:schemeClr val="dk1"/>
                </a:solidFill>
              </a:rPr>
              <a:t>From 2026 invoice will no longer be sent in arrears, you will receive and invoice 2 month prior to your subscription expiry, if your subscription if not paid prior to the expiry date then your subscription will become inactive. </a:t>
            </a:r>
            <a:endParaRPr sz="1500">
              <a:solidFill>
                <a:schemeClr val="dk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369ab6f909b_0_10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369ab6f909b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AU" sz="1500">
                <a:solidFill>
                  <a:schemeClr val="dk1"/>
                </a:solidFill>
              </a:rPr>
              <a:t>You can now check previous payments </a:t>
            </a:r>
            <a:endParaRPr sz="15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65a067c2e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23850" algn="l" rtl="0">
              <a:lnSpc>
                <a:spcPct val="100000"/>
              </a:lnSpc>
              <a:spcBef>
                <a:spcPts val="0"/>
              </a:spcBef>
              <a:spcAft>
                <a:spcPts val="0"/>
              </a:spcAft>
              <a:buClr>
                <a:srgbClr val="262626"/>
              </a:buClr>
              <a:buSzPts val="1500"/>
              <a:buChar char="●"/>
            </a:pPr>
            <a:r>
              <a:rPr lang="en-AU" sz="1500">
                <a:solidFill>
                  <a:srgbClr val="262626"/>
                </a:solidFill>
              </a:rPr>
              <a:t>Expert, up-to-date information on high-quality teaching and learning resources</a:t>
            </a:r>
            <a:endParaRPr sz="1500">
              <a:solidFill>
                <a:srgbClr val="262626"/>
              </a:solidFill>
            </a:endParaRPr>
          </a:p>
          <a:p>
            <a:pPr marL="457200" lvl="0" indent="-323850" algn="just" rtl="0">
              <a:lnSpc>
                <a:spcPct val="100000"/>
              </a:lnSpc>
              <a:spcBef>
                <a:spcPts val="0"/>
              </a:spcBef>
              <a:spcAft>
                <a:spcPts val="0"/>
              </a:spcAft>
              <a:buClr>
                <a:srgbClr val="262626"/>
              </a:buClr>
              <a:buSzPts val="1500"/>
              <a:buChar char="●"/>
            </a:pPr>
            <a:r>
              <a:rPr lang="en-AU" sz="1500">
                <a:solidFill>
                  <a:srgbClr val="262626"/>
                </a:solidFill>
              </a:rPr>
              <a:t>Support for teachers in the implementation of the Australian Curriculum</a:t>
            </a:r>
            <a:endParaRPr sz="1500">
              <a:solidFill>
                <a:srgbClr val="262626"/>
              </a:solidFill>
            </a:endParaRPr>
          </a:p>
          <a:p>
            <a:pPr marL="457200" lvl="0" indent="-323850" algn="just" rtl="0">
              <a:lnSpc>
                <a:spcPct val="100000"/>
              </a:lnSpc>
              <a:spcBef>
                <a:spcPts val="0"/>
              </a:spcBef>
              <a:spcAft>
                <a:spcPts val="0"/>
              </a:spcAft>
              <a:buClr>
                <a:srgbClr val="262626"/>
              </a:buClr>
              <a:buSzPts val="1500"/>
              <a:buChar char="●"/>
            </a:pPr>
            <a:r>
              <a:rPr lang="en-AU" sz="1500">
                <a:solidFill>
                  <a:srgbClr val="262626"/>
                </a:solidFill>
              </a:rPr>
              <a:t>An extensive range of educationally sound and safety-compliant practical activities for a hands-on, inquiry-based study </a:t>
            </a:r>
            <a:endParaRPr sz="1500">
              <a:solidFill>
                <a:srgbClr val="262626"/>
              </a:solidFill>
            </a:endParaRPr>
          </a:p>
          <a:p>
            <a:pPr marL="457200" lvl="0" indent="-323850" algn="l" rtl="0">
              <a:lnSpc>
                <a:spcPct val="100000"/>
              </a:lnSpc>
              <a:spcBef>
                <a:spcPts val="0"/>
              </a:spcBef>
              <a:spcAft>
                <a:spcPts val="0"/>
              </a:spcAft>
              <a:buClr>
                <a:srgbClr val="262626"/>
              </a:buClr>
              <a:buSzPts val="1500"/>
              <a:buChar char="●"/>
            </a:pPr>
            <a:r>
              <a:rPr lang="en-AU" sz="1500">
                <a:solidFill>
                  <a:srgbClr val="262626"/>
                </a:solidFill>
              </a:rPr>
              <a:t>Consistent and authoritative advice on all aspects of school laboratory safety, management and design</a:t>
            </a:r>
            <a:endParaRPr sz="1500">
              <a:solidFill>
                <a:srgbClr val="262626"/>
              </a:solidFill>
            </a:endParaRPr>
          </a:p>
          <a:p>
            <a:pPr marL="457200" lvl="0" indent="-323850" algn="just" rtl="0">
              <a:lnSpc>
                <a:spcPct val="100000"/>
              </a:lnSpc>
              <a:spcBef>
                <a:spcPts val="0"/>
              </a:spcBef>
              <a:spcAft>
                <a:spcPts val="0"/>
              </a:spcAft>
              <a:buClr>
                <a:srgbClr val="262626"/>
              </a:buClr>
              <a:buSzPts val="1500"/>
              <a:buChar char="●"/>
            </a:pPr>
            <a:r>
              <a:rPr lang="en-AU" sz="1500">
                <a:solidFill>
                  <a:srgbClr val="262626"/>
                </a:solidFill>
              </a:rPr>
              <a:t>Support for school laboratory technicians and teachers in the delivery of stimulating and practical science activities</a:t>
            </a:r>
            <a:endParaRPr sz="1500">
              <a:solidFill>
                <a:srgbClr val="262626"/>
              </a:solidFill>
            </a:endParaRPr>
          </a:p>
          <a:p>
            <a:pPr marL="0" lvl="0" indent="0" algn="l" rtl="0">
              <a:lnSpc>
                <a:spcPct val="100000"/>
              </a:lnSpc>
              <a:spcBef>
                <a:spcPts val="0"/>
              </a:spcBef>
              <a:spcAft>
                <a:spcPts val="0"/>
              </a:spcAft>
              <a:buClr>
                <a:schemeClr val="dk1"/>
              </a:buClr>
              <a:buSzPts val="1100"/>
              <a:buFont typeface="Arial"/>
              <a:buNone/>
            </a:pPr>
            <a:endParaRPr sz="1500">
              <a:solidFill>
                <a:srgbClr val="262626"/>
              </a:solidFill>
            </a:endParaRPr>
          </a:p>
        </p:txBody>
      </p:sp>
      <p:sp>
        <p:nvSpPr>
          <p:cNvPr id="121" name="Google Shape;121;g365a067c2ed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369ab6f909b_0_1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369ab6f909b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solidFill>
                <a:srgbClr val="005288"/>
              </a:solidFill>
            </a:endParaRPr>
          </a:p>
          <a:p>
            <a:pPr marL="0" lvl="0" indent="0" algn="l" rtl="0">
              <a:spcBef>
                <a:spcPts val="0"/>
              </a:spcBef>
              <a:spcAft>
                <a:spcPts val="0"/>
              </a:spcAft>
              <a:buNone/>
            </a:pPr>
            <a:r>
              <a:rPr lang="en-AU" sz="1400" dirty="0">
                <a:solidFill>
                  <a:schemeClr val="dk1"/>
                </a:solidFill>
              </a:rPr>
              <a:t>You can now add or delete additional users on your schools account. ( You have to be logged into your School or Organisations account as the owner ) </a:t>
            </a:r>
            <a:endParaRPr sz="1400" dirty="0">
              <a:solidFill>
                <a:schemeClr val="dk1"/>
              </a:solidFill>
            </a:endParaRPr>
          </a:p>
          <a:p>
            <a:pPr marL="0" lvl="0" indent="0" algn="l" rtl="0">
              <a:spcBef>
                <a:spcPts val="0"/>
              </a:spcBef>
              <a:spcAft>
                <a:spcPts val="0"/>
              </a:spcAft>
              <a:buNone/>
            </a:pPr>
            <a:endParaRPr sz="1400" dirty="0">
              <a:solidFill>
                <a:schemeClr val="dk1"/>
              </a:solidFill>
            </a:endParaRPr>
          </a:p>
          <a:p>
            <a:pPr marL="0" lvl="0" indent="0" algn="l" rtl="0">
              <a:spcBef>
                <a:spcPts val="0"/>
              </a:spcBef>
              <a:spcAft>
                <a:spcPts val="0"/>
              </a:spcAft>
              <a:buNone/>
            </a:pPr>
            <a:r>
              <a:rPr lang="en-AU" sz="1400" dirty="0">
                <a:solidFill>
                  <a:schemeClr val="dk1"/>
                </a:solidFill>
              </a:rPr>
              <a:t>Each user you added will be assigned their own login credentials. This allows additional team members to access the platform individually while remaining linked to your organisation’s account.</a:t>
            </a:r>
            <a:endParaRPr sz="1400" dirty="0">
              <a:solidFill>
                <a:schemeClr val="dk1"/>
              </a:solidFill>
            </a:endParaRPr>
          </a:p>
          <a:p>
            <a:pPr marL="0" lvl="0" indent="0" algn="l" rtl="0">
              <a:spcBef>
                <a:spcPts val="0"/>
              </a:spcBef>
              <a:spcAft>
                <a:spcPts val="0"/>
              </a:spcAft>
              <a:buClr>
                <a:schemeClr val="dk1"/>
              </a:buClr>
              <a:buSzPts val="1100"/>
              <a:buFont typeface="Arial"/>
              <a:buNone/>
            </a:pPr>
            <a:endParaRPr sz="1400" dirty="0">
              <a:solidFill>
                <a:schemeClr val="dk1"/>
              </a:solidFill>
            </a:endParaRPr>
          </a:p>
          <a:p>
            <a:pPr marL="0" lvl="0" indent="0" algn="l" rtl="0">
              <a:spcBef>
                <a:spcPts val="0"/>
              </a:spcBef>
              <a:spcAft>
                <a:spcPts val="0"/>
              </a:spcAft>
              <a:buNone/>
            </a:pPr>
            <a:r>
              <a:rPr lang="en-AU" sz="1400" dirty="0">
                <a:solidFill>
                  <a:schemeClr val="dk1"/>
                </a:solidFill>
              </a:rPr>
              <a:t>Each new additional user will need to verify their details via an email link sent to them </a:t>
            </a:r>
            <a:r>
              <a:rPr lang="en-AU" sz="1400" u="sng" dirty="0">
                <a:solidFill>
                  <a:schemeClr val="dk1"/>
                </a:solidFill>
              </a:rPr>
              <a:t>before they will appear on your account profile under current users</a:t>
            </a:r>
            <a:r>
              <a:rPr lang="en-AU" sz="1400" dirty="0">
                <a:solidFill>
                  <a:schemeClr val="dk1"/>
                </a:solidFill>
              </a:rPr>
              <a:t>. </a:t>
            </a:r>
            <a:endParaRPr sz="1400" dirty="0">
              <a:solidFill>
                <a:schemeClr val="dk1"/>
              </a:solidFill>
            </a:endParaRPr>
          </a:p>
          <a:p>
            <a:pPr marL="0" lvl="0" indent="0" algn="l" rtl="0">
              <a:spcBef>
                <a:spcPts val="0"/>
              </a:spcBef>
              <a:spcAft>
                <a:spcPts val="0"/>
              </a:spcAft>
              <a:buClr>
                <a:schemeClr val="dk1"/>
              </a:buClr>
              <a:buSzPts val="1100"/>
              <a:buFont typeface="Arial"/>
              <a:buNone/>
            </a:pPr>
            <a:endParaRPr sz="1400" dirty="0">
              <a:solidFill>
                <a:srgbClr val="005288"/>
              </a:solidFill>
            </a:endParaRPr>
          </a:p>
          <a:p>
            <a:pPr marL="0" lvl="0" indent="0" algn="l" rtl="0">
              <a:spcBef>
                <a:spcPts val="0"/>
              </a:spcBef>
              <a:spcAft>
                <a:spcPts val="0"/>
              </a:spcAft>
              <a:buNone/>
            </a:pPr>
            <a:r>
              <a:rPr lang="en-AU" sz="1400" b="1" dirty="0">
                <a:solidFill>
                  <a:srgbClr val="FF0000"/>
                </a:solidFill>
              </a:rPr>
              <a:t>*Please Note</a:t>
            </a:r>
            <a:r>
              <a:rPr lang="en-AU" sz="1400" b="1" dirty="0">
                <a:solidFill>
                  <a:srgbClr val="005288"/>
                </a:solidFill>
              </a:rPr>
              <a:t>: </a:t>
            </a:r>
            <a:r>
              <a:rPr lang="en-AU" sz="1400" dirty="0">
                <a:solidFill>
                  <a:srgbClr val="005288"/>
                </a:solidFill>
              </a:rPr>
              <a:t> Additional account users and Individual Subscriptions do not have this functionality </a:t>
            </a:r>
            <a:endParaRPr sz="1400" dirty="0">
              <a:solidFill>
                <a:srgbClr val="005288"/>
              </a:solidFill>
            </a:endParaRPr>
          </a:p>
          <a:p>
            <a:pPr marL="0" lvl="0" indent="0" algn="l" rtl="0">
              <a:spcBef>
                <a:spcPts val="0"/>
              </a:spcBef>
              <a:spcAft>
                <a:spcPts val="0"/>
              </a:spcAft>
              <a:buNone/>
            </a:pPr>
            <a:endParaRPr sz="1400" dirty="0">
              <a:solidFill>
                <a:srgbClr val="005288"/>
              </a:solidFill>
            </a:endParaRPr>
          </a:p>
          <a:p>
            <a:pPr marL="0" lvl="0" indent="0" algn="l" rtl="0">
              <a:spcBef>
                <a:spcPts val="0"/>
              </a:spcBef>
              <a:spcAft>
                <a:spcPts val="0"/>
              </a:spcAft>
              <a:buNone/>
            </a:pPr>
            <a:r>
              <a:rPr lang="en-AU" sz="1400" dirty="0">
                <a:solidFill>
                  <a:schemeClr val="dk1"/>
                </a:solidFill>
              </a:rPr>
              <a:t>Step by step instructions are on our FAQ page </a:t>
            </a:r>
            <a:endParaRPr sz="1400" dirty="0">
              <a:solidFill>
                <a:schemeClr val="dk1"/>
              </a:solidFill>
            </a:endParaRPr>
          </a:p>
          <a:p>
            <a:pPr marL="0" lvl="0" indent="0" algn="l" rtl="0">
              <a:spcBef>
                <a:spcPts val="0"/>
              </a:spcBef>
              <a:spcAft>
                <a:spcPts val="0"/>
              </a:spcAft>
              <a:buNone/>
            </a:pPr>
            <a:endParaRPr sz="1200" b="1" dirty="0">
              <a:solidFill>
                <a:srgbClr val="005288"/>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369ab6f909b_0_17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369ab6f909b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AU" sz="1600">
                <a:solidFill>
                  <a:schemeClr val="dk1"/>
                </a:solidFill>
              </a:rPr>
              <a:t>I</a:t>
            </a:r>
            <a:r>
              <a:rPr lang="en-AU" sz="1500">
                <a:solidFill>
                  <a:schemeClr val="dk1"/>
                </a:solidFill>
              </a:rPr>
              <a:t>f you would like to change your current password you can do this via your accounts page. </a:t>
            </a: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r>
              <a:rPr lang="en-AU" sz="1500">
                <a:solidFill>
                  <a:schemeClr val="dk1"/>
                </a:solidFill>
              </a:rPr>
              <a:t>Forgotten passwords can be reset via the login page.</a:t>
            </a:r>
            <a:endParaRPr sz="6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3584f27941d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23850" algn="l" rtl="0">
              <a:lnSpc>
                <a:spcPct val="100000"/>
              </a:lnSpc>
              <a:spcBef>
                <a:spcPts val="0"/>
              </a:spcBef>
              <a:spcAft>
                <a:spcPts val="0"/>
              </a:spcAft>
              <a:buSzPts val="1500"/>
              <a:buChar char="●"/>
            </a:pPr>
            <a:r>
              <a:rPr lang="en-AU" sz="1500"/>
              <a:t>Introduction of lunch time webinars to subscription holders that you can use toward CPD hours. </a:t>
            </a:r>
            <a:endParaRPr sz="1500"/>
          </a:p>
          <a:p>
            <a:pPr marL="457200" lvl="0" indent="-323850" algn="l" rtl="0">
              <a:lnSpc>
                <a:spcPct val="100000"/>
              </a:lnSpc>
              <a:spcBef>
                <a:spcPts val="0"/>
              </a:spcBef>
              <a:spcAft>
                <a:spcPts val="0"/>
              </a:spcAft>
              <a:buSzPts val="1500"/>
              <a:buChar char="●"/>
            </a:pPr>
            <a:r>
              <a:rPr lang="en-AU" sz="1500"/>
              <a:t>Primary school science resources to help introduce Science to younger students and how to keep them safe</a:t>
            </a:r>
            <a:endParaRPr sz="1500"/>
          </a:p>
          <a:p>
            <a:pPr marL="457200" lvl="0" indent="-323850" algn="l" rtl="0">
              <a:lnSpc>
                <a:spcPct val="100000"/>
              </a:lnSpc>
              <a:spcBef>
                <a:spcPts val="0"/>
              </a:spcBef>
              <a:spcAft>
                <a:spcPts val="0"/>
              </a:spcAft>
              <a:buSzPts val="1500"/>
              <a:buChar char="●"/>
            </a:pPr>
            <a:r>
              <a:rPr lang="en-AU" sz="1500"/>
              <a:t>First Nations science - Indigenous Science in Australia refers to the traditional knowledge and practices of Aboriginal and Torres Strait Islander peoples related to the natural world, including astronomy, meteorology, natural resource management, bush food and medicine, and the physics and chemistry behind tools and inventions. It's a body of knowledge built on generations of observation and experimentation, often rooted in spiritual and cultural beliefs.</a:t>
            </a:r>
            <a:endParaRPr sz="1500"/>
          </a:p>
          <a:p>
            <a:pPr marL="457200" lvl="0" indent="-323850" algn="l" rtl="0">
              <a:lnSpc>
                <a:spcPct val="100000"/>
              </a:lnSpc>
              <a:spcBef>
                <a:spcPts val="0"/>
              </a:spcBef>
              <a:spcAft>
                <a:spcPts val="0"/>
              </a:spcAft>
              <a:buSzPts val="1500"/>
              <a:buChar char="●"/>
            </a:pPr>
            <a:r>
              <a:rPr lang="en-AU" sz="1500"/>
              <a:t>We have around 50 new Q&amp;A questions and responses that will be added to the library  </a:t>
            </a:r>
            <a:endParaRPr sz="1500"/>
          </a:p>
          <a:p>
            <a:pPr marL="457200" lvl="0" indent="-323850" algn="l" rtl="0">
              <a:lnSpc>
                <a:spcPct val="100000"/>
              </a:lnSpc>
              <a:spcBef>
                <a:spcPts val="0"/>
              </a:spcBef>
              <a:spcAft>
                <a:spcPts val="0"/>
              </a:spcAft>
              <a:buSzPts val="1500"/>
              <a:buChar char="●"/>
            </a:pPr>
            <a:r>
              <a:rPr lang="en-AU" sz="1500"/>
              <a:t>New functionally to help self manage your subscription account including being able to pay for your renewal subscription and add and delete new additional users to a school account. </a:t>
            </a:r>
            <a:endParaRPr sz="1500"/>
          </a:p>
        </p:txBody>
      </p:sp>
      <p:sp>
        <p:nvSpPr>
          <p:cNvPr id="462" name="Google Shape;462;g3584f27941d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457200" lvl="0" indent="-304800" algn="l" rtl="0">
              <a:spcBef>
                <a:spcPts val="0"/>
              </a:spcBef>
              <a:spcAft>
                <a:spcPts val="0"/>
              </a:spcAft>
              <a:buClr>
                <a:schemeClr val="dk1"/>
              </a:buClr>
              <a:buSzPts val="1200"/>
              <a:buChar char="●"/>
            </a:pPr>
            <a:r>
              <a:rPr lang="en-AU" sz="1200">
                <a:solidFill>
                  <a:schemeClr val="dk1"/>
                </a:solidFill>
              </a:rPr>
              <a:t>Subscribers get access to our paywall exclusive resources, ask a questions and webinars. </a:t>
            </a:r>
            <a:endParaRPr sz="1200">
              <a:solidFill>
                <a:schemeClr val="dk1"/>
              </a:solidFill>
            </a:endParaRPr>
          </a:p>
          <a:p>
            <a:pPr marL="457200" lvl="0" indent="-304800" algn="l" rtl="0">
              <a:spcBef>
                <a:spcPts val="0"/>
              </a:spcBef>
              <a:spcAft>
                <a:spcPts val="0"/>
              </a:spcAft>
              <a:buClr>
                <a:schemeClr val="dk1"/>
              </a:buClr>
              <a:buSzPts val="1200"/>
              <a:buChar char="●"/>
            </a:pPr>
            <a:r>
              <a:rPr lang="en-AU" sz="1200">
                <a:solidFill>
                  <a:schemeClr val="dk1"/>
                </a:solidFill>
              </a:rPr>
              <a:t>Subscriptions are for 12mth from your first payment. </a:t>
            </a:r>
            <a:endParaRPr sz="1200">
              <a:solidFill>
                <a:schemeClr val="dk1"/>
              </a:solidFill>
            </a:endParaRPr>
          </a:p>
          <a:p>
            <a:pPr marL="457200" lvl="0" indent="-304800" algn="l" rtl="0">
              <a:spcBef>
                <a:spcPts val="0"/>
              </a:spcBef>
              <a:spcAft>
                <a:spcPts val="0"/>
              </a:spcAft>
              <a:buClr>
                <a:schemeClr val="dk1"/>
              </a:buClr>
              <a:buSzPts val="1200"/>
              <a:buChar char="●"/>
            </a:pPr>
            <a:r>
              <a:rPr lang="en-AU" sz="1200">
                <a:solidFill>
                  <a:schemeClr val="dk1"/>
                </a:solidFill>
              </a:rPr>
              <a:t>Payments can be via our secure online payment portal or you can request we send you an invoice. </a:t>
            </a:r>
            <a:endParaRPr sz="1200">
              <a:solidFill>
                <a:schemeClr val="dk1"/>
              </a:solidFill>
            </a:endParaRPr>
          </a:p>
          <a:p>
            <a:pPr marL="457200" lvl="0" indent="-304800" algn="l" rtl="0">
              <a:spcBef>
                <a:spcPts val="0"/>
              </a:spcBef>
              <a:spcAft>
                <a:spcPts val="0"/>
              </a:spcAft>
              <a:buClr>
                <a:schemeClr val="dk1"/>
              </a:buClr>
              <a:buSzPts val="1200"/>
              <a:buChar char="●"/>
            </a:pPr>
            <a:r>
              <a:rPr lang="en-AU" sz="1200">
                <a:solidFill>
                  <a:schemeClr val="dk1"/>
                </a:solidFill>
              </a:rPr>
              <a:t>When your payment has been successfully processed, you will be emailed your access details.</a:t>
            </a:r>
            <a:endParaRPr sz="1200">
              <a:solidFill>
                <a:schemeClr val="dk1"/>
              </a:solidFill>
            </a:endParaRPr>
          </a:p>
          <a:p>
            <a:pPr marL="914400" lvl="1" indent="-285750" algn="l" rtl="0">
              <a:lnSpc>
                <a:spcPct val="100000"/>
              </a:lnSpc>
              <a:spcBef>
                <a:spcPts val="0"/>
              </a:spcBef>
              <a:spcAft>
                <a:spcPts val="0"/>
              </a:spcAft>
              <a:buSzPts val="900"/>
              <a:buChar char="○"/>
            </a:pPr>
            <a:endParaRPr sz="900"/>
          </a:p>
        </p:txBody>
      </p:sp>
      <p:sp>
        <p:nvSpPr>
          <p:cNvPr id="481" name="Google Shape;481;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3584f27941d_0_1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None/>
            </a:pPr>
            <a:endParaRPr sz="1900"/>
          </a:p>
        </p:txBody>
      </p:sp>
      <p:sp>
        <p:nvSpPr>
          <p:cNvPr id="500" name="Google Shape;500;g3584f27941d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6783f130e4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endParaRPr sz="1300" dirty="0">
              <a:solidFill>
                <a:schemeClr val="dk1"/>
              </a:solidFill>
            </a:endParaRPr>
          </a:p>
          <a:p>
            <a:pPr marL="457200" lvl="0" indent="0" algn="l" rtl="0">
              <a:lnSpc>
                <a:spcPct val="115000"/>
              </a:lnSpc>
              <a:spcBef>
                <a:spcPts val="0"/>
              </a:spcBef>
              <a:spcAft>
                <a:spcPts val="0"/>
              </a:spcAft>
              <a:buNone/>
            </a:pPr>
            <a:r>
              <a:rPr lang="en-AU" sz="1500" dirty="0">
                <a:solidFill>
                  <a:schemeClr val="dk1"/>
                </a:solidFill>
              </a:rPr>
              <a:t>Attendees can follow along via their mobile devices or laptops if they wish for a live experience. </a:t>
            </a:r>
            <a:endParaRPr sz="1500" dirty="0">
              <a:solidFill>
                <a:schemeClr val="dk1"/>
              </a:solidFill>
            </a:endParaRPr>
          </a:p>
          <a:p>
            <a:pPr marL="457200" lvl="0" indent="0" algn="l" rtl="0">
              <a:lnSpc>
                <a:spcPct val="115000"/>
              </a:lnSpc>
              <a:spcBef>
                <a:spcPts val="0"/>
              </a:spcBef>
              <a:spcAft>
                <a:spcPts val="0"/>
              </a:spcAft>
              <a:buNone/>
            </a:pPr>
            <a:endParaRPr sz="1300" dirty="0">
              <a:solidFill>
                <a:schemeClr val="dk1"/>
              </a:solidFill>
            </a:endParaRPr>
          </a:p>
          <a:p>
            <a:pPr marL="457200" lvl="0" indent="0" algn="just" rtl="0">
              <a:spcBef>
                <a:spcPts val="0"/>
              </a:spcBef>
              <a:spcAft>
                <a:spcPts val="0"/>
              </a:spcAft>
              <a:buNone/>
            </a:pPr>
            <a:endParaRPr sz="1500" dirty="0">
              <a:solidFill>
                <a:schemeClr val="dk1"/>
              </a:solidFill>
            </a:endParaRPr>
          </a:p>
        </p:txBody>
      </p:sp>
      <p:sp>
        <p:nvSpPr>
          <p:cNvPr id="136" name="Google Shape;136;g36783f130e4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69ab6f909b_0_1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66700" algn="l" rtl="0">
              <a:spcBef>
                <a:spcPts val="0"/>
              </a:spcBef>
              <a:spcAft>
                <a:spcPts val="0"/>
              </a:spcAft>
              <a:buClr>
                <a:schemeClr val="dk1"/>
              </a:buClr>
              <a:buSzPts val="600"/>
              <a:buChar char="●"/>
            </a:pPr>
            <a:r>
              <a:rPr lang="en-AU" sz="1500" dirty="0">
                <a:solidFill>
                  <a:schemeClr val="dk1"/>
                </a:solidFill>
              </a:rPr>
              <a:t>Our Science Assist Subscribers will be able to login via our Home page or from the top navigation bar to access paywall content or “ask” a questions. </a:t>
            </a:r>
            <a:endParaRPr sz="1500" dirty="0">
              <a:solidFill>
                <a:schemeClr val="dk1"/>
              </a:solidFill>
            </a:endParaRPr>
          </a:p>
          <a:p>
            <a:pPr marL="457200" lvl="0" indent="0" algn="l" rtl="0">
              <a:spcBef>
                <a:spcPts val="0"/>
              </a:spcBef>
              <a:spcAft>
                <a:spcPts val="0"/>
              </a:spcAft>
              <a:buNone/>
            </a:pPr>
            <a:endParaRPr sz="1500" dirty="0">
              <a:solidFill>
                <a:schemeClr val="dk1"/>
              </a:solidFill>
            </a:endParaRPr>
          </a:p>
          <a:p>
            <a:pPr marL="457200" lvl="0" indent="-266700" algn="l" rtl="0">
              <a:spcBef>
                <a:spcPts val="0"/>
              </a:spcBef>
              <a:spcAft>
                <a:spcPts val="0"/>
              </a:spcAft>
              <a:buClr>
                <a:schemeClr val="dk1"/>
              </a:buClr>
              <a:buSzPts val="600"/>
              <a:buChar char="●"/>
            </a:pPr>
            <a:r>
              <a:rPr lang="en-AU" sz="1500" dirty="0">
                <a:solidFill>
                  <a:schemeClr val="dk1"/>
                </a:solidFill>
              </a:rPr>
              <a:t>You can log in by either using your subscription ID number or the email address associated with your account.</a:t>
            </a:r>
            <a:endParaRPr sz="800" dirty="0">
              <a:solidFill>
                <a:srgbClr val="262626"/>
              </a:solidFill>
            </a:endParaRPr>
          </a:p>
          <a:p>
            <a:pPr marL="457200" lvl="0" indent="0" algn="l" rtl="0">
              <a:spcBef>
                <a:spcPts val="0"/>
              </a:spcBef>
              <a:spcAft>
                <a:spcPts val="0"/>
              </a:spcAft>
              <a:buNone/>
            </a:pPr>
            <a:endParaRPr sz="1500" dirty="0">
              <a:solidFill>
                <a:srgbClr val="262626"/>
              </a:solidFill>
            </a:endParaRPr>
          </a:p>
        </p:txBody>
      </p:sp>
      <p:sp>
        <p:nvSpPr>
          <p:cNvPr id="152" name="Google Shape;152;g369ab6f909b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69f94595a4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endParaRPr sz="1300">
              <a:solidFill>
                <a:schemeClr val="dk1"/>
              </a:solidFill>
            </a:endParaRPr>
          </a:p>
          <a:p>
            <a:pPr marL="457200" lvl="0" indent="0" algn="l" rtl="0">
              <a:lnSpc>
                <a:spcPct val="115000"/>
              </a:lnSpc>
              <a:spcBef>
                <a:spcPts val="0"/>
              </a:spcBef>
              <a:spcAft>
                <a:spcPts val="0"/>
              </a:spcAft>
              <a:buNone/>
            </a:pPr>
            <a:endParaRPr sz="1300">
              <a:solidFill>
                <a:schemeClr val="dk1"/>
              </a:solidFill>
            </a:endParaRPr>
          </a:p>
          <a:p>
            <a:pPr marL="457200" lvl="0" indent="0" algn="just" rtl="0">
              <a:spcBef>
                <a:spcPts val="0"/>
              </a:spcBef>
              <a:spcAft>
                <a:spcPts val="0"/>
              </a:spcAft>
              <a:buNone/>
            </a:pPr>
            <a:endParaRPr sz="1500">
              <a:solidFill>
                <a:schemeClr val="dk1"/>
              </a:solidFill>
            </a:endParaRPr>
          </a:p>
        </p:txBody>
      </p:sp>
      <p:sp>
        <p:nvSpPr>
          <p:cNvPr id="181" name="Google Shape;181;g369f94595a4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6783f130e4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Char char="●"/>
            </a:pPr>
            <a:r>
              <a:rPr lang="en-AU" sz="1200">
                <a:solidFill>
                  <a:schemeClr val="dk1"/>
                </a:solidFill>
              </a:rPr>
              <a:t>Our Home page provides snapshot one page and you can stay up to date by seeing our most recent resources, events and news articles </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AU" sz="1200">
                <a:solidFill>
                  <a:schemeClr val="dk1"/>
                </a:solidFill>
              </a:rPr>
              <a:t>It gives you easy access with quick links to popular tools. </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AU" sz="1200">
                <a:solidFill>
                  <a:schemeClr val="dk1"/>
                </a:solidFill>
              </a:rPr>
              <a:t>You can register for our newsletter or other important information we might share from time to time. </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AU" sz="1200">
                <a:solidFill>
                  <a:schemeClr val="dk1"/>
                </a:solidFill>
              </a:rPr>
              <a:t>You can read testimonials from other satisfied subscribers </a:t>
            </a:r>
            <a:endParaRPr sz="1200">
              <a:solidFill>
                <a:schemeClr val="dk1"/>
              </a:solidFill>
            </a:endParaRPr>
          </a:p>
          <a:p>
            <a:pPr marL="457200" lvl="0" indent="0" algn="l" rtl="0">
              <a:lnSpc>
                <a:spcPct val="115000"/>
              </a:lnSpc>
              <a:spcBef>
                <a:spcPts val="0"/>
              </a:spcBef>
              <a:spcAft>
                <a:spcPts val="0"/>
              </a:spcAft>
              <a:buNone/>
            </a:pPr>
            <a:endParaRPr sz="1200">
              <a:solidFill>
                <a:schemeClr val="dk1"/>
              </a:solidFill>
            </a:endParaRPr>
          </a:p>
          <a:p>
            <a:pPr marL="457200" lvl="0" indent="0" algn="l" rtl="0">
              <a:spcBef>
                <a:spcPts val="0"/>
              </a:spcBef>
              <a:spcAft>
                <a:spcPts val="0"/>
              </a:spcAft>
              <a:buNone/>
            </a:pPr>
            <a:endParaRPr sz="1200">
              <a:solidFill>
                <a:srgbClr val="262626"/>
              </a:solidFill>
            </a:endParaRPr>
          </a:p>
        </p:txBody>
      </p:sp>
      <p:sp>
        <p:nvSpPr>
          <p:cNvPr id="188" name="Google Shape;188;g36783f130e4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675c5b99c2_0_1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23850" algn="l" rtl="0">
              <a:lnSpc>
                <a:spcPct val="100000"/>
              </a:lnSpc>
              <a:spcBef>
                <a:spcPts val="0"/>
              </a:spcBef>
              <a:spcAft>
                <a:spcPts val="0"/>
              </a:spcAft>
              <a:buSzPts val="1500"/>
              <a:buChar char="●"/>
            </a:pPr>
            <a:r>
              <a:rPr lang="en-AU" sz="1500"/>
              <a:t>The new Science Assist site has 6 web pages that can be found on the navigation bar at the top of Science Assist site </a:t>
            </a:r>
            <a:endParaRPr sz="1500"/>
          </a:p>
          <a:p>
            <a:pPr marL="914400" lvl="1" indent="-323850" algn="l" rtl="0">
              <a:lnSpc>
                <a:spcPct val="100000"/>
              </a:lnSpc>
              <a:spcBef>
                <a:spcPts val="0"/>
              </a:spcBef>
              <a:spcAft>
                <a:spcPts val="0"/>
              </a:spcAft>
              <a:buSzPts val="1500"/>
              <a:buChar char="○"/>
            </a:pPr>
            <a:r>
              <a:rPr lang="en-AU" sz="1500"/>
              <a:t>Home Page </a:t>
            </a:r>
            <a:endParaRPr sz="1500"/>
          </a:p>
          <a:p>
            <a:pPr marL="914400" lvl="1" indent="-323850" algn="l" rtl="0">
              <a:lnSpc>
                <a:spcPct val="100000"/>
              </a:lnSpc>
              <a:spcBef>
                <a:spcPts val="0"/>
              </a:spcBef>
              <a:spcAft>
                <a:spcPts val="0"/>
              </a:spcAft>
              <a:buSzPts val="1500"/>
              <a:buChar char="○"/>
            </a:pPr>
            <a:r>
              <a:rPr lang="en-AU" sz="1500"/>
              <a:t>Resources </a:t>
            </a:r>
            <a:endParaRPr sz="1500"/>
          </a:p>
          <a:p>
            <a:pPr marL="914400" lvl="1" indent="-323850" algn="l" rtl="0">
              <a:lnSpc>
                <a:spcPct val="100000"/>
              </a:lnSpc>
              <a:spcBef>
                <a:spcPts val="0"/>
              </a:spcBef>
              <a:spcAft>
                <a:spcPts val="0"/>
              </a:spcAft>
              <a:buSzPts val="1500"/>
              <a:buChar char="○"/>
            </a:pPr>
            <a:r>
              <a:rPr lang="en-AU" sz="1500"/>
              <a:t>Q&amp;A </a:t>
            </a:r>
            <a:endParaRPr sz="1500"/>
          </a:p>
          <a:p>
            <a:pPr marL="914400" lvl="1" indent="-323850" algn="l" rtl="0">
              <a:lnSpc>
                <a:spcPct val="100000"/>
              </a:lnSpc>
              <a:spcBef>
                <a:spcPts val="0"/>
              </a:spcBef>
              <a:spcAft>
                <a:spcPts val="0"/>
              </a:spcAft>
              <a:buSzPts val="1500"/>
              <a:buChar char="○"/>
            </a:pPr>
            <a:r>
              <a:rPr lang="en-AU" sz="1500"/>
              <a:t>About </a:t>
            </a:r>
            <a:endParaRPr sz="1500"/>
          </a:p>
          <a:p>
            <a:pPr marL="914400" lvl="1" indent="-323850" algn="l" rtl="0">
              <a:lnSpc>
                <a:spcPct val="100000"/>
              </a:lnSpc>
              <a:spcBef>
                <a:spcPts val="0"/>
              </a:spcBef>
              <a:spcAft>
                <a:spcPts val="0"/>
              </a:spcAft>
              <a:buSzPts val="1500"/>
              <a:buChar char="○"/>
            </a:pPr>
            <a:r>
              <a:rPr lang="en-AU" sz="1500"/>
              <a:t>News &amp; Events </a:t>
            </a:r>
            <a:endParaRPr sz="1500"/>
          </a:p>
          <a:p>
            <a:pPr marL="914400" lvl="1" indent="-323850" algn="l" rtl="0">
              <a:lnSpc>
                <a:spcPct val="100000"/>
              </a:lnSpc>
              <a:spcBef>
                <a:spcPts val="0"/>
              </a:spcBef>
              <a:spcAft>
                <a:spcPts val="0"/>
              </a:spcAft>
              <a:buSzPts val="1500"/>
              <a:buChar char="○"/>
            </a:pPr>
            <a:r>
              <a:rPr lang="en-AU" sz="1500"/>
              <a:t>FAQ </a:t>
            </a:r>
            <a:endParaRPr sz="1500"/>
          </a:p>
        </p:txBody>
      </p:sp>
      <p:sp>
        <p:nvSpPr>
          <p:cNvPr id="162" name="Google Shape;162;g3675c5b99c2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5"/>
        <p:cNvGrpSpPr/>
        <p:nvPr/>
      </p:nvGrpSpPr>
      <p:grpSpPr>
        <a:xfrm>
          <a:off x="0" y="0"/>
          <a:ext cx="0" cy="0"/>
          <a:chOff x="0" y="0"/>
          <a:chExt cx="0" cy="0"/>
        </a:xfrm>
      </p:grpSpPr>
      <p:sp>
        <p:nvSpPr>
          <p:cNvPr id="66" name="Google Shape;66;p3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7" name="Google Shape;67;p3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8" name="Google Shape;68;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9" name="Google Shape;69;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0" name="Google Shape;70;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Play"/>
              <a:buNone/>
              <a:defRPr sz="60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 name="Google Shape;16;p3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57575"/>
              </a:buClr>
              <a:buSzPts val="2400"/>
              <a:buFont typeface="Arial"/>
              <a:buNone/>
              <a:defRPr sz="2400" b="0" i="0" u="none" strike="noStrike" cap="none">
                <a:solidFill>
                  <a:srgbClr val="757575"/>
                </a:solidFill>
                <a:latin typeface="Arial"/>
                <a:ea typeface="Arial"/>
                <a:cs typeface="Arial"/>
                <a:sym typeface="Arial"/>
              </a:defRPr>
            </a:lvl1pPr>
            <a:lvl2pPr marL="914400" marR="0" lvl="1" indent="-228600" algn="l" rtl="0">
              <a:lnSpc>
                <a:spcPct val="90000"/>
              </a:lnSpc>
              <a:spcBef>
                <a:spcPts val="500"/>
              </a:spcBef>
              <a:spcAft>
                <a:spcPts val="0"/>
              </a:spcAft>
              <a:buClr>
                <a:srgbClr val="757575"/>
              </a:buClr>
              <a:buSzPts val="2000"/>
              <a:buFont typeface="Arial"/>
              <a:buNone/>
              <a:defRPr sz="2000" b="0" i="0" u="none" strike="noStrike" cap="none">
                <a:solidFill>
                  <a:srgbClr val="757575"/>
                </a:solidFill>
                <a:latin typeface="Arial"/>
                <a:ea typeface="Arial"/>
                <a:cs typeface="Arial"/>
                <a:sym typeface="Arial"/>
              </a:defRPr>
            </a:lvl2pPr>
            <a:lvl3pPr marL="1371600" marR="0" lvl="2" indent="-228600" algn="l" rtl="0">
              <a:lnSpc>
                <a:spcPct val="90000"/>
              </a:lnSpc>
              <a:spcBef>
                <a:spcPts val="500"/>
              </a:spcBef>
              <a:spcAft>
                <a:spcPts val="0"/>
              </a:spcAft>
              <a:buClr>
                <a:srgbClr val="757575"/>
              </a:buClr>
              <a:buSzPts val="1800"/>
              <a:buFont typeface="Arial"/>
              <a:buNone/>
              <a:defRPr sz="1800" b="0" i="0" u="none" strike="noStrike" cap="none">
                <a:solidFill>
                  <a:srgbClr val="757575"/>
                </a:solidFill>
                <a:latin typeface="Arial"/>
                <a:ea typeface="Arial"/>
                <a:cs typeface="Arial"/>
                <a:sym typeface="Arial"/>
              </a:defRPr>
            </a:lvl3pPr>
            <a:lvl4pPr marL="1828800" marR="0" lvl="3" indent="-228600" algn="l" rtl="0">
              <a:lnSpc>
                <a:spcPct val="90000"/>
              </a:lnSpc>
              <a:spcBef>
                <a:spcPts val="500"/>
              </a:spcBef>
              <a:spcAft>
                <a:spcPts val="0"/>
              </a:spcAft>
              <a:buClr>
                <a:srgbClr val="757575"/>
              </a:buClr>
              <a:buSzPts val="1600"/>
              <a:buFont typeface="Arial"/>
              <a:buNone/>
              <a:defRPr sz="1600" b="0" i="0" u="none" strike="noStrike" cap="none">
                <a:solidFill>
                  <a:srgbClr val="757575"/>
                </a:solidFill>
                <a:latin typeface="Arial"/>
                <a:ea typeface="Arial"/>
                <a:cs typeface="Arial"/>
                <a:sym typeface="Arial"/>
              </a:defRPr>
            </a:lvl4pPr>
            <a:lvl5pPr marL="2286000" marR="0" lvl="4" indent="-228600" algn="l" rtl="0">
              <a:lnSpc>
                <a:spcPct val="90000"/>
              </a:lnSpc>
              <a:spcBef>
                <a:spcPts val="500"/>
              </a:spcBef>
              <a:spcAft>
                <a:spcPts val="0"/>
              </a:spcAft>
              <a:buClr>
                <a:srgbClr val="757575"/>
              </a:buClr>
              <a:buSzPts val="1600"/>
              <a:buFont typeface="Arial"/>
              <a:buNone/>
              <a:defRPr sz="1600" b="0" i="0" u="none" strike="noStrike" cap="none">
                <a:solidFill>
                  <a:srgbClr val="757575"/>
                </a:solidFill>
                <a:latin typeface="Arial"/>
                <a:ea typeface="Arial"/>
                <a:cs typeface="Arial"/>
                <a:sym typeface="Arial"/>
              </a:defRPr>
            </a:lvl5pPr>
            <a:lvl6pPr marL="2743200" marR="0" lvl="5" indent="-228600" algn="l" rtl="0">
              <a:lnSpc>
                <a:spcPct val="90000"/>
              </a:lnSpc>
              <a:spcBef>
                <a:spcPts val="500"/>
              </a:spcBef>
              <a:spcAft>
                <a:spcPts val="0"/>
              </a:spcAft>
              <a:buClr>
                <a:srgbClr val="757575"/>
              </a:buClr>
              <a:buSzPts val="1600"/>
              <a:buFont typeface="Arial"/>
              <a:buNone/>
              <a:defRPr sz="1600" b="0" i="0" u="none" strike="noStrike" cap="none">
                <a:solidFill>
                  <a:srgbClr val="757575"/>
                </a:solidFill>
                <a:latin typeface="Arial"/>
                <a:ea typeface="Arial"/>
                <a:cs typeface="Arial"/>
                <a:sym typeface="Arial"/>
              </a:defRPr>
            </a:lvl6pPr>
            <a:lvl7pPr marL="3200400" marR="0" lvl="6" indent="-228600" algn="l" rtl="0">
              <a:lnSpc>
                <a:spcPct val="90000"/>
              </a:lnSpc>
              <a:spcBef>
                <a:spcPts val="500"/>
              </a:spcBef>
              <a:spcAft>
                <a:spcPts val="0"/>
              </a:spcAft>
              <a:buClr>
                <a:srgbClr val="757575"/>
              </a:buClr>
              <a:buSzPts val="1600"/>
              <a:buFont typeface="Arial"/>
              <a:buNone/>
              <a:defRPr sz="1600" b="0" i="0" u="none" strike="noStrike" cap="none">
                <a:solidFill>
                  <a:srgbClr val="757575"/>
                </a:solidFill>
                <a:latin typeface="Arial"/>
                <a:ea typeface="Arial"/>
                <a:cs typeface="Arial"/>
                <a:sym typeface="Arial"/>
              </a:defRPr>
            </a:lvl7pPr>
            <a:lvl8pPr marL="3657600" marR="0" lvl="7" indent="-228600" algn="l" rtl="0">
              <a:lnSpc>
                <a:spcPct val="90000"/>
              </a:lnSpc>
              <a:spcBef>
                <a:spcPts val="500"/>
              </a:spcBef>
              <a:spcAft>
                <a:spcPts val="0"/>
              </a:spcAft>
              <a:buClr>
                <a:srgbClr val="757575"/>
              </a:buClr>
              <a:buSzPts val="1600"/>
              <a:buFont typeface="Arial"/>
              <a:buNone/>
              <a:defRPr sz="1600" b="0" i="0" u="none" strike="noStrike" cap="none">
                <a:solidFill>
                  <a:srgbClr val="757575"/>
                </a:solidFill>
                <a:latin typeface="Arial"/>
                <a:ea typeface="Arial"/>
                <a:cs typeface="Arial"/>
                <a:sym typeface="Arial"/>
              </a:defRPr>
            </a:lvl8pPr>
            <a:lvl9pPr marL="4114800" marR="0" lvl="8" indent="-228600" algn="l" rtl="0">
              <a:lnSpc>
                <a:spcPct val="90000"/>
              </a:lnSpc>
              <a:spcBef>
                <a:spcPts val="500"/>
              </a:spcBef>
              <a:spcAft>
                <a:spcPts val="0"/>
              </a:spcAft>
              <a:buClr>
                <a:srgbClr val="757575"/>
              </a:buClr>
              <a:buSzPts val="1600"/>
              <a:buFont typeface="Arial"/>
              <a:buNone/>
              <a:defRPr sz="1600" b="0" i="0" u="none" strike="noStrike" cap="none">
                <a:solidFill>
                  <a:srgbClr val="757575"/>
                </a:solidFill>
                <a:latin typeface="Arial"/>
                <a:ea typeface="Arial"/>
                <a:cs typeface="Arial"/>
                <a:sym typeface="Arial"/>
              </a:defRPr>
            </a:lvl9pPr>
          </a:lstStyle>
          <a:p>
            <a:endParaRPr/>
          </a:p>
        </p:txBody>
      </p:sp>
      <p:sp>
        <p:nvSpPr>
          <p:cNvPr id="17" name="Google Shape;1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8" name="Google Shape;1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9" name="Google Shape;1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
        <p:cNvGrpSpPr/>
        <p:nvPr/>
      </p:nvGrpSpPr>
      <p:grpSpPr>
        <a:xfrm>
          <a:off x="0" y="0"/>
          <a:ext cx="0" cy="0"/>
          <a:chOff x="0" y="0"/>
          <a:chExt cx="0" cy="0"/>
        </a:xfrm>
      </p:grpSpPr>
      <p:sp>
        <p:nvSpPr>
          <p:cNvPr id="21" name="Google Shape;21;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 name="Google Shape;22;p3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3" name="Google Shape;23;p3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4" name="Google Shape;2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5" name="Google Shape;25;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6" name="Google Shape;26;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7"/>
        <p:cNvGrpSpPr/>
        <p:nvPr/>
      </p:nvGrpSpPr>
      <p:grpSpPr>
        <a:xfrm>
          <a:off x="0" y="0"/>
          <a:ext cx="0" cy="0"/>
          <a:chOff x="0" y="0"/>
          <a:chExt cx="0" cy="0"/>
        </a:xfrm>
      </p:grpSpPr>
      <p:sp>
        <p:nvSpPr>
          <p:cNvPr id="28" name="Google Shape;28;p3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 name="Google Shape;29;p3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0" name="Google Shape;30;p3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1" name="Google Shape;31;p3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2" name="Google Shape;32;p3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3" name="Google Shape;33;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4" name="Google Shape;34;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5" name="Google Shape;35;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8" name="Google Shape;3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9" name="Google Shape;3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0" name="Google Shape;4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
        <p:cNvGrpSpPr/>
        <p:nvPr/>
      </p:nvGrpSpPr>
      <p:grpSpPr>
        <a:xfrm>
          <a:off x="0" y="0"/>
          <a:ext cx="0" cy="0"/>
          <a:chOff x="0" y="0"/>
          <a:chExt cx="0" cy="0"/>
        </a:xfrm>
      </p:grpSpPr>
      <p:sp>
        <p:nvSpPr>
          <p:cNvPr id="42" name="Google Shape;4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3" name="Google Shape;4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4" name="Google Shape;4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5"/>
        <p:cNvGrpSpPr/>
        <p:nvPr/>
      </p:nvGrpSpPr>
      <p:grpSpPr>
        <a:xfrm>
          <a:off x="0" y="0"/>
          <a:ext cx="0" cy="0"/>
          <a:chOff x="0" y="0"/>
          <a:chExt cx="0" cy="0"/>
        </a:xfrm>
      </p:grpSpPr>
      <p:sp>
        <p:nvSpPr>
          <p:cNvPr id="46" name="Google Shape;46;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Play"/>
              <a:buNone/>
              <a:defRPr sz="32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7" name="Google Shape;47;p3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 name="Google Shape;48;p3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49" name="Google Shape;49;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0" name="Google Shape;50;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1" name="Google Shape;51;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2"/>
        <p:cNvGrpSpPr/>
        <p:nvPr/>
      </p:nvGrpSpPr>
      <p:grpSpPr>
        <a:xfrm>
          <a:off x="0" y="0"/>
          <a:ext cx="0" cy="0"/>
          <a:chOff x="0" y="0"/>
          <a:chExt cx="0" cy="0"/>
        </a:xfrm>
      </p:grpSpPr>
      <p:sp>
        <p:nvSpPr>
          <p:cNvPr id="53" name="Google Shape;53;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Play"/>
              <a:buNone/>
              <a:defRPr sz="32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4" name="Google Shape;54;p37"/>
          <p:cNvSpPr>
            <a:spLocks noGrp="1"/>
          </p:cNvSpPr>
          <p:nvPr>
            <p:ph type="pic" idx="2"/>
          </p:nvPr>
        </p:nvSpPr>
        <p:spPr>
          <a:xfrm>
            <a:off x="5183188" y="987425"/>
            <a:ext cx="6172200" cy="4873625"/>
          </a:xfrm>
          <a:prstGeom prst="rect">
            <a:avLst/>
          </a:prstGeom>
          <a:noFill/>
          <a:ln>
            <a:noFill/>
          </a:ln>
        </p:spPr>
      </p:sp>
      <p:sp>
        <p:nvSpPr>
          <p:cNvPr id="55" name="Google Shape;55;p3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56" name="Google Shape;56;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7" name="Google Shape;57;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8" name="Google Shape;58;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9"/>
        <p:cNvGrpSpPr/>
        <p:nvPr/>
      </p:nvGrpSpPr>
      <p:grpSpPr>
        <a:xfrm>
          <a:off x="0" y="0"/>
          <a:ext cx="0" cy="0"/>
          <a:chOff x="0" y="0"/>
          <a:chExt cx="0" cy="0"/>
        </a:xfrm>
      </p:grpSpPr>
      <p:sp>
        <p:nvSpPr>
          <p:cNvPr id="60" name="Google Shape;60;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1" name="Google Shape;61;p3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2" name="Google Shape;62;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3" name="Google Shape;63;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4" name="Google Shape;64;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27"/>
          <p:cNvGrpSpPr/>
          <p:nvPr/>
        </p:nvGrpSpPr>
        <p:grpSpPr>
          <a:xfrm>
            <a:off x="-126270" y="6296272"/>
            <a:ext cx="10424360" cy="614891"/>
            <a:chOff x="-128386" y="6274691"/>
            <a:chExt cx="10424360" cy="614891"/>
          </a:xfrm>
        </p:grpSpPr>
        <p:sp>
          <p:nvSpPr>
            <p:cNvPr id="7" name="Google Shape;7;p27"/>
            <p:cNvSpPr/>
            <p:nvPr/>
          </p:nvSpPr>
          <p:spPr>
            <a:xfrm>
              <a:off x="10679" y="6274691"/>
              <a:ext cx="10285295" cy="571503"/>
            </a:xfrm>
            <a:prstGeom prst="rect">
              <a:avLst/>
            </a:prstGeom>
            <a:solidFill>
              <a:srgbClr val="737373"/>
            </a:solidFill>
            <a:ln w="19050" cap="flat" cmpd="sng">
              <a:solidFill>
                <a:srgbClr val="73737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 name="Google Shape;8;p27" descr="A black background with white text"/>
            <p:cNvPicPr preferRelativeResize="0"/>
            <p:nvPr/>
          </p:nvPicPr>
          <p:blipFill rotWithShape="1">
            <a:blip r:embed="rId12">
              <a:alphaModFix/>
            </a:blip>
            <a:srcRect/>
            <a:stretch/>
          </p:blipFill>
          <p:spPr>
            <a:xfrm>
              <a:off x="-128386" y="6286500"/>
              <a:ext cx="1580773" cy="603082"/>
            </a:xfrm>
            <a:prstGeom prst="rect">
              <a:avLst/>
            </a:prstGeom>
            <a:noFill/>
            <a:ln>
              <a:noFill/>
            </a:ln>
          </p:spPr>
        </p:pic>
      </p:grpSp>
      <p:pic>
        <p:nvPicPr>
          <p:cNvPr id="9" name="Google Shape;9;p27"/>
          <p:cNvPicPr preferRelativeResize="0"/>
          <p:nvPr/>
        </p:nvPicPr>
        <p:blipFill rotWithShape="1">
          <a:blip r:embed="rId13">
            <a:alphaModFix/>
          </a:blip>
          <a:srcRect/>
          <a:stretch/>
        </p:blipFill>
        <p:spPr>
          <a:xfrm>
            <a:off x="1498" y="0"/>
            <a:ext cx="3362794" cy="2562583"/>
          </a:xfrm>
          <a:prstGeom prst="rect">
            <a:avLst/>
          </a:prstGeom>
          <a:noFill/>
          <a:ln>
            <a:noFill/>
          </a:ln>
        </p:spPr>
      </p:pic>
      <p:grpSp>
        <p:nvGrpSpPr>
          <p:cNvPr id="10" name="Google Shape;10;p27"/>
          <p:cNvGrpSpPr/>
          <p:nvPr/>
        </p:nvGrpSpPr>
        <p:grpSpPr>
          <a:xfrm>
            <a:off x="9998081" y="4563665"/>
            <a:ext cx="2899945" cy="2897156"/>
            <a:chOff x="9998081" y="4563665"/>
            <a:chExt cx="2899945" cy="2897156"/>
          </a:xfrm>
        </p:grpSpPr>
        <p:sp>
          <p:nvSpPr>
            <p:cNvPr id="11" name="Google Shape;11;p27"/>
            <p:cNvSpPr/>
            <p:nvPr/>
          </p:nvSpPr>
          <p:spPr>
            <a:xfrm>
              <a:off x="9998081" y="4563665"/>
              <a:ext cx="2899945" cy="2897156"/>
            </a:xfrm>
            <a:prstGeom prst="ellipse">
              <a:avLst/>
            </a:prstGeom>
            <a:solidFill>
              <a:schemeClr val="lt1"/>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2" name="Google Shape;12;p27" descr="A colorful puzzle pieces in a circle"/>
            <p:cNvPicPr preferRelativeResize="0"/>
            <p:nvPr/>
          </p:nvPicPr>
          <p:blipFill rotWithShape="1">
            <a:blip r:embed="rId14">
              <a:alphaModFix/>
            </a:blip>
            <a:srcRect l="13397" t="5478" r="1812"/>
            <a:stretch/>
          </p:blipFill>
          <p:spPr>
            <a:xfrm>
              <a:off x="10298090" y="4563665"/>
              <a:ext cx="1893910" cy="2323521"/>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s://asta.edu.au/scienceassist/"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asta.edu.au/scienceassist/"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grpSp>
        <p:nvGrpSpPr>
          <p:cNvPr id="75" name="Google Shape;75;p1"/>
          <p:cNvGrpSpPr/>
          <p:nvPr/>
        </p:nvGrpSpPr>
        <p:grpSpPr>
          <a:xfrm>
            <a:off x="4116692" y="5357585"/>
            <a:ext cx="3990216" cy="146051"/>
            <a:chOff x="4100892" y="3780485"/>
            <a:chExt cx="3990216" cy="146051"/>
          </a:xfrm>
        </p:grpSpPr>
        <p:cxnSp>
          <p:nvCxnSpPr>
            <p:cNvPr id="76" name="Google Shape;76;p1"/>
            <p:cNvCxnSpPr/>
            <p:nvPr/>
          </p:nvCxnSpPr>
          <p:spPr>
            <a:xfrm>
              <a:off x="4100892" y="3850335"/>
              <a:ext cx="1347408" cy="0"/>
            </a:xfrm>
            <a:prstGeom prst="straightConnector1">
              <a:avLst/>
            </a:prstGeom>
            <a:noFill/>
            <a:ln w="19050" cap="flat" cmpd="sng">
              <a:solidFill>
                <a:schemeClr val="dk1"/>
              </a:solidFill>
              <a:prstDash val="solid"/>
              <a:miter lim="800000"/>
              <a:headEnd type="none" w="sm" len="sm"/>
              <a:tailEnd type="none" w="sm" len="sm"/>
            </a:ln>
          </p:spPr>
        </p:cxnSp>
        <p:cxnSp>
          <p:nvCxnSpPr>
            <p:cNvPr id="77" name="Google Shape;77;p1"/>
            <p:cNvCxnSpPr/>
            <p:nvPr/>
          </p:nvCxnSpPr>
          <p:spPr>
            <a:xfrm>
              <a:off x="6743700" y="3850335"/>
              <a:ext cx="1347408" cy="0"/>
            </a:xfrm>
            <a:prstGeom prst="straightConnector1">
              <a:avLst/>
            </a:prstGeom>
            <a:noFill/>
            <a:ln w="19050" cap="flat" cmpd="sng">
              <a:solidFill>
                <a:schemeClr val="dk1"/>
              </a:solidFill>
              <a:prstDash val="solid"/>
              <a:miter lim="800000"/>
              <a:headEnd type="none" w="sm" len="sm"/>
              <a:tailEnd type="none" w="sm" len="sm"/>
            </a:ln>
          </p:spPr>
        </p:cxnSp>
        <p:sp>
          <p:nvSpPr>
            <p:cNvPr id="78" name="Google Shape;78;p1"/>
            <p:cNvSpPr/>
            <p:nvPr/>
          </p:nvSpPr>
          <p:spPr>
            <a:xfrm>
              <a:off x="5900742" y="3780485"/>
              <a:ext cx="139691" cy="139700"/>
            </a:xfrm>
            <a:prstGeom prst="ellipse">
              <a:avLst/>
            </a:prstGeom>
            <a:solidFill>
              <a:srgbClr val="6A0DAD"/>
            </a:solidFill>
            <a:ln w="9525" cap="flat" cmpd="sng">
              <a:solidFill>
                <a:srgbClr val="73737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9" name="Google Shape;79;p1"/>
            <p:cNvSpPr/>
            <p:nvPr/>
          </p:nvSpPr>
          <p:spPr>
            <a:xfrm>
              <a:off x="6186469" y="3786836"/>
              <a:ext cx="139691" cy="139700"/>
            </a:xfrm>
            <a:prstGeom prst="ellipse">
              <a:avLst/>
            </a:prstGeom>
            <a:solidFill>
              <a:srgbClr val="FFA726"/>
            </a:solidFill>
            <a:ln w="9525" cap="flat" cmpd="sng">
              <a:solidFill>
                <a:srgbClr val="73737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0" name="Google Shape;80;p1"/>
            <p:cNvSpPr/>
            <p:nvPr/>
          </p:nvSpPr>
          <p:spPr>
            <a:xfrm>
              <a:off x="6459744" y="3786836"/>
              <a:ext cx="139691" cy="139700"/>
            </a:xfrm>
            <a:prstGeom prst="ellipse">
              <a:avLst/>
            </a:prstGeom>
            <a:solidFill>
              <a:srgbClr val="5FD2FF"/>
            </a:solidFill>
            <a:ln w="9525" cap="flat" cmpd="sng">
              <a:solidFill>
                <a:srgbClr val="73737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1" name="Google Shape;81;p1"/>
            <p:cNvSpPr/>
            <p:nvPr/>
          </p:nvSpPr>
          <p:spPr>
            <a:xfrm>
              <a:off x="5608651" y="3780485"/>
              <a:ext cx="139691" cy="139700"/>
            </a:xfrm>
            <a:prstGeom prst="ellipse">
              <a:avLst/>
            </a:prstGeom>
            <a:solidFill>
              <a:srgbClr val="00CF97"/>
            </a:solidFill>
            <a:ln w="9525" cap="flat" cmpd="sng">
              <a:solidFill>
                <a:srgbClr val="73737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pic>
        <p:nvPicPr>
          <p:cNvPr id="82" name="Google Shape;82;p1" descr="A logo with blue text"/>
          <p:cNvPicPr preferRelativeResize="0"/>
          <p:nvPr/>
        </p:nvPicPr>
        <p:blipFill rotWithShape="1">
          <a:blip r:embed="rId3">
            <a:alphaModFix/>
          </a:blip>
          <a:srcRect/>
          <a:stretch/>
        </p:blipFill>
        <p:spPr>
          <a:xfrm>
            <a:off x="3575114" y="1602480"/>
            <a:ext cx="5073330" cy="1888713"/>
          </a:xfrm>
          <a:prstGeom prst="rect">
            <a:avLst/>
          </a:prstGeom>
          <a:noFill/>
          <a:ln>
            <a:noFill/>
          </a:ln>
        </p:spPr>
      </p:pic>
      <p:sp>
        <p:nvSpPr>
          <p:cNvPr id="83" name="Google Shape;83;p1"/>
          <p:cNvSpPr txBox="1"/>
          <p:nvPr/>
        </p:nvSpPr>
        <p:spPr>
          <a:xfrm>
            <a:off x="4499138" y="5681775"/>
            <a:ext cx="3225300" cy="4002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Font typeface="Arial"/>
              <a:buNone/>
            </a:pPr>
            <a:r>
              <a:rPr lang="en-AU" sz="2000" b="1">
                <a:solidFill>
                  <a:srgbClr val="262626"/>
                </a:solidFill>
              </a:rPr>
              <a:t>Dale Carroll</a:t>
            </a:r>
            <a:endParaRPr sz="1400" b="0" i="0" u="none" strike="noStrike" cap="none">
              <a:solidFill>
                <a:srgbClr val="000000"/>
              </a:solidFill>
              <a:latin typeface="Arial"/>
              <a:ea typeface="Arial"/>
              <a:cs typeface="Arial"/>
              <a:sym typeface="Arial"/>
            </a:endParaRPr>
          </a:p>
        </p:txBody>
      </p:sp>
      <p:sp>
        <p:nvSpPr>
          <p:cNvPr id="84" name="Google Shape;84;p1"/>
          <p:cNvSpPr txBox="1"/>
          <p:nvPr/>
        </p:nvSpPr>
        <p:spPr>
          <a:xfrm>
            <a:off x="8238576" y="6387986"/>
            <a:ext cx="1591200" cy="307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5" name="Google Shape;85;p1"/>
          <p:cNvGrpSpPr/>
          <p:nvPr/>
        </p:nvGrpSpPr>
        <p:grpSpPr>
          <a:xfrm rot="10800000">
            <a:off x="389179" y="3807285"/>
            <a:ext cx="2328433" cy="2136354"/>
            <a:chOff x="8343900" y="398094"/>
            <a:chExt cx="3006904" cy="2700695"/>
          </a:xfrm>
        </p:grpSpPr>
        <p:grpSp>
          <p:nvGrpSpPr>
            <p:cNvPr id="86" name="Google Shape;86;p1"/>
            <p:cNvGrpSpPr/>
            <p:nvPr/>
          </p:nvGrpSpPr>
          <p:grpSpPr>
            <a:xfrm>
              <a:off x="8343900" y="1016000"/>
              <a:ext cx="2362199" cy="2082789"/>
              <a:chOff x="7759700" y="1016000"/>
              <a:chExt cx="2946400" cy="2413000"/>
            </a:xfrm>
          </p:grpSpPr>
          <p:cxnSp>
            <p:nvCxnSpPr>
              <p:cNvPr id="87" name="Google Shape;87;p1"/>
              <p:cNvCxnSpPr/>
              <p:nvPr/>
            </p:nvCxnSpPr>
            <p:spPr>
              <a:xfrm>
                <a:off x="7759700" y="1016000"/>
                <a:ext cx="2946400" cy="0"/>
              </a:xfrm>
              <a:prstGeom prst="straightConnector1">
                <a:avLst/>
              </a:prstGeom>
              <a:noFill/>
              <a:ln w="19050" cap="flat" cmpd="sng">
                <a:solidFill>
                  <a:srgbClr val="6A0DAD"/>
                </a:solidFill>
                <a:prstDash val="solid"/>
                <a:miter lim="800000"/>
                <a:headEnd type="none" w="sm" len="sm"/>
                <a:tailEnd type="none" w="sm" len="sm"/>
              </a:ln>
            </p:spPr>
          </p:cxnSp>
          <p:cxnSp>
            <p:nvCxnSpPr>
              <p:cNvPr id="88" name="Google Shape;88;p1"/>
              <p:cNvCxnSpPr/>
              <p:nvPr/>
            </p:nvCxnSpPr>
            <p:spPr>
              <a:xfrm>
                <a:off x="10706100" y="1016000"/>
                <a:ext cx="0" cy="2413000"/>
              </a:xfrm>
              <a:prstGeom prst="straightConnector1">
                <a:avLst/>
              </a:prstGeom>
              <a:noFill/>
              <a:ln w="19050" cap="flat" cmpd="sng">
                <a:solidFill>
                  <a:srgbClr val="6A0DAD"/>
                </a:solidFill>
                <a:prstDash val="solid"/>
                <a:miter lim="800000"/>
                <a:headEnd type="none" w="sm" len="sm"/>
                <a:tailEnd type="none" w="sm" len="sm"/>
              </a:ln>
            </p:spPr>
          </p:cxnSp>
        </p:grpSp>
        <p:grpSp>
          <p:nvGrpSpPr>
            <p:cNvPr id="89" name="Google Shape;89;p1"/>
            <p:cNvGrpSpPr/>
            <p:nvPr/>
          </p:nvGrpSpPr>
          <p:grpSpPr>
            <a:xfrm>
              <a:off x="8648700" y="707045"/>
              <a:ext cx="2362199" cy="2082788"/>
              <a:chOff x="8128000" y="685800"/>
              <a:chExt cx="2946400" cy="2413000"/>
            </a:xfrm>
          </p:grpSpPr>
          <p:cxnSp>
            <p:nvCxnSpPr>
              <p:cNvPr id="90" name="Google Shape;90;p1"/>
              <p:cNvCxnSpPr/>
              <p:nvPr/>
            </p:nvCxnSpPr>
            <p:spPr>
              <a:xfrm>
                <a:off x="8128000" y="685800"/>
                <a:ext cx="2946400" cy="0"/>
              </a:xfrm>
              <a:prstGeom prst="straightConnector1">
                <a:avLst/>
              </a:prstGeom>
              <a:noFill/>
              <a:ln w="19050" cap="flat" cmpd="sng">
                <a:solidFill>
                  <a:srgbClr val="FFA726"/>
                </a:solidFill>
                <a:prstDash val="solid"/>
                <a:miter lim="800000"/>
                <a:headEnd type="none" w="sm" len="sm"/>
                <a:tailEnd type="none" w="sm" len="sm"/>
              </a:ln>
            </p:spPr>
          </p:cxnSp>
          <p:cxnSp>
            <p:nvCxnSpPr>
              <p:cNvPr id="91" name="Google Shape;91;p1"/>
              <p:cNvCxnSpPr/>
              <p:nvPr/>
            </p:nvCxnSpPr>
            <p:spPr>
              <a:xfrm>
                <a:off x="11074400" y="685800"/>
                <a:ext cx="0" cy="2413000"/>
              </a:xfrm>
              <a:prstGeom prst="straightConnector1">
                <a:avLst/>
              </a:prstGeom>
              <a:noFill/>
              <a:ln w="19050" cap="flat" cmpd="sng">
                <a:solidFill>
                  <a:srgbClr val="FFA726"/>
                </a:solidFill>
                <a:prstDash val="solid"/>
                <a:miter lim="800000"/>
                <a:headEnd type="none" w="sm" len="sm"/>
                <a:tailEnd type="none" w="sm" len="sm"/>
              </a:ln>
            </p:spPr>
          </p:cxnSp>
        </p:grpSp>
        <p:grpSp>
          <p:nvGrpSpPr>
            <p:cNvPr id="92" name="Google Shape;92;p1"/>
            <p:cNvGrpSpPr/>
            <p:nvPr/>
          </p:nvGrpSpPr>
          <p:grpSpPr>
            <a:xfrm>
              <a:off x="8988604" y="398094"/>
              <a:ext cx="2362200" cy="2082785"/>
              <a:chOff x="8506004" y="330200"/>
              <a:chExt cx="2946400" cy="2413000"/>
            </a:xfrm>
          </p:grpSpPr>
          <p:cxnSp>
            <p:nvCxnSpPr>
              <p:cNvPr id="93" name="Google Shape;93;p1"/>
              <p:cNvCxnSpPr/>
              <p:nvPr/>
            </p:nvCxnSpPr>
            <p:spPr>
              <a:xfrm>
                <a:off x="8506004" y="330200"/>
                <a:ext cx="2946400" cy="0"/>
              </a:xfrm>
              <a:prstGeom prst="straightConnector1">
                <a:avLst/>
              </a:prstGeom>
              <a:noFill/>
              <a:ln w="19050" cap="flat" cmpd="sng">
                <a:solidFill>
                  <a:srgbClr val="00CF97"/>
                </a:solidFill>
                <a:prstDash val="solid"/>
                <a:miter lim="800000"/>
                <a:headEnd type="none" w="sm" len="sm"/>
                <a:tailEnd type="none" w="sm" len="sm"/>
              </a:ln>
            </p:spPr>
          </p:cxnSp>
          <p:cxnSp>
            <p:nvCxnSpPr>
              <p:cNvPr id="94" name="Google Shape;94;p1"/>
              <p:cNvCxnSpPr/>
              <p:nvPr/>
            </p:nvCxnSpPr>
            <p:spPr>
              <a:xfrm>
                <a:off x="11452404" y="330200"/>
                <a:ext cx="0" cy="2413000"/>
              </a:xfrm>
              <a:prstGeom prst="straightConnector1">
                <a:avLst/>
              </a:prstGeom>
              <a:noFill/>
              <a:ln w="19050" cap="flat" cmpd="sng">
                <a:solidFill>
                  <a:srgbClr val="00CF97"/>
                </a:solidFill>
                <a:prstDash val="solid"/>
                <a:miter lim="800000"/>
                <a:headEnd type="none" w="sm" len="sm"/>
                <a:tailEnd type="none" w="sm" len="sm"/>
              </a:ln>
            </p:spPr>
          </p:cxnSp>
        </p:grpSp>
      </p:grpSp>
      <p:sp>
        <p:nvSpPr>
          <p:cNvPr id="95" name="Google Shape;95;p1"/>
          <p:cNvSpPr txBox="1"/>
          <p:nvPr/>
        </p:nvSpPr>
        <p:spPr>
          <a:xfrm>
            <a:off x="2923575" y="3660113"/>
            <a:ext cx="7481400" cy="90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AU" sz="2700" b="1">
                <a:solidFill>
                  <a:schemeClr val="dk1"/>
                </a:solidFill>
              </a:rPr>
              <a:t>Safety in school laboratories and mastering ASTA's Science Assist</a:t>
            </a:r>
            <a:endParaRPr sz="2200"/>
          </a:p>
        </p:txBody>
      </p:sp>
      <p:pic>
        <p:nvPicPr>
          <p:cNvPr id="96" name="Google Shape;96;p1"/>
          <p:cNvPicPr preferRelativeResize="0"/>
          <p:nvPr/>
        </p:nvPicPr>
        <p:blipFill>
          <a:blip r:embed="rId4">
            <a:alphaModFix/>
          </a:blip>
          <a:stretch>
            <a:fillRect/>
          </a:stretch>
        </p:blipFill>
        <p:spPr>
          <a:xfrm>
            <a:off x="10248900" y="0"/>
            <a:ext cx="1943100" cy="1000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369ab6f909b_0_127"/>
          <p:cNvSpPr txBox="1"/>
          <p:nvPr/>
        </p:nvSpPr>
        <p:spPr>
          <a:xfrm>
            <a:off x="2293875" y="3273850"/>
            <a:ext cx="70155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AU" sz="3600" b="1">
                <a:solidFill>
                  <a:srgbClr val="262626"/>
                </a:solidFill>
              </a:rPr>
              <a:t>Resource page </a:t>
            </a:r>
            <a:r>
              <a:rPr lang="en-AU" sz="2800" b="1">
                <a:solidFill>
                  <a:srgbClr val="262626"/>
                </a:solidFill>
              </a:rPr>
              <a:t> </a:t>
            </a:r>
            <a:endParaRPr sz="2800" b="1" i="0" u="none" strike="noStrike" cap="none">
              <a:solidFill>
                <a:srgbClr val="262626"/>
              </a:solidFill>
              <a:latin typeface="Arial"/>
              <a:ea typeface="Arial"/>
              <a:cs typeface="Arial"/>
              <a:sym typeface="Arial"/>
            </a:endParaRPr>
          </a:p>
        </p:txBody>
      </p:sp>
      <p:pic>
        <p:nvPicPr>
          <p:cNvPr id="198" name="Google Shape;198;g369ab6f909b_0_127" descr="A logo with blue text"/>
          <p:cNvPicPr preferRelativeResize="0"/>
          <p:nvPr/>
        </p:nvPicPr>
        <p:blipFill rotWithShape="1">
          <a:blip r:embed="rId3">
            <a:alphaModFix/>
          </a:blip>
          <a:srcRect/>
          <a:stretch/>
        </p:blipFill>
        <p:spPr>
          <a:xfrm>
            <a:off x="3739422" y="731598"/>
            <a:ext cx="4124417" cy="1535449"/>
          </a:xfrm>
          <a:prstGeom prst="rect">
            <a:avLst/>
          </a:prstGeom>
          <a:noFill/>
          <a:ln>
            <a:noFill/>
          </a:ln>
        </p:spPr>
      </p:pic>
      <p:pic>
        <p:nvPicPr>
          <p:cNvPr id="199" name="Google Shape;199;g369ab6f909b_0_127"/>
          <p:cNvPicPr preferRelativeResize="0"/>
          <p:nvPr/>
        </p:nvPicPr>
        <p:blipFill>
          <a:blip r:embed="rId4">
            <a:alphaModFix/>
          </a:blip>
          <a:stretch>
            <a:fillRect/>
          </a:stretch>
        </p:blipFill>
        <p:spPr>
          <a:xfrm>
            <a:off x="10248900" y="0"/>
            <a:ext cx="1943100" cy="1000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g3584f27941d_0_7"/>
          <p:cNvPicPr preferRelativeResize="0"/>
          <p:nvPr/>
        </p:nvPicPr>
        <p:blipFill rotWithShape="1">
          <a:blip r:embed="rId3">
            <a:alphaModFix/>
          </a:blip>
          <a:srcRect b="14354"/>
          <a:stretch/>
        </p:blipFill>
        <p:spPr>
          <a:xfrm>
            <a:off x="5133125" y="144937"/>
            <a:ext cx="5025900" cy="6128162"/>
          </a:xfrm>
          <a:prstGeom prst="rect">
            <a:avLst/>
          </a:prstGeom>
          <a:noFill/>
          <a:ln>
            <a:noFill/>
          </a:ln>
        </p:spPr>
      </p:pic>
      <p:sp>
        <p:nvSpPr>
          <p:cNvPr id="205" name="Google Shape;205;g3584f27941d_0_7"/>
          <p:cNvSpPr txBox="1"/>
          <p:nvPr/>
        </p:nvSpPr>
        <p:spPr>
          <a:xfrm>
            <a:off x="107225" y="2541075"/>
            <a:ext cx="4857600" cy="356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AU" sz="2900" b="1"/>
              <a:t>We now have all resource libraries on one page for easy navigation</a:t>
            </a:r>
            <a:r>
              <a:rPr lang="en-AU" sz="2900"/>
              <a:t> </a:t>
            </a:r>
            <a:endParaRPr sz="2900"/>
          </a:p>
          <a:p>
            <a:pPr marL="0" lvl="0" indent="0" algn="l" rtl="0">
              <a:spcBef>
                <a:spcPts val="0"/>
              </a:spcBef>
              <a:spcAft>
                <a:spcPts val="0"/>
              </a:spcAft>
              <a:buNone/>
            </a:pPr>
            <a:endParaRPr sz="1300"/>
          </a:p>
          <a:p>
            <a:pPr marL="457200" lvl="0" indent="-381000" algn="l" rtl="0">
              <a:spcBef>
                <a:spcPts val="0"/>
              </a:spcBef>
              <a:spcAft>
                <a:spcPts val="0"/>
              </a:spcAft>
              <a:buSzPts val="2400"/>
              <a:buChar char="-"/>
            </a:pPr>
            <a:r>
              <a:rPr lang="en-AU" sz="2400"/>
              <a:t>Key resources </a:t>
            </a:r>
            <a:endParaRPr sz="2400"/>
          </a:p>
          <a:p>
            <a:pPr marL="457200" lvl="0" indent="-381000" algn="l" rtl="0">
              <a:spcBef>
                <a:spcPts val="0"/>
              </a:spcBef>
              <a:spcAft>
                <a:spcPts val="0"/>
              </a:spcAft>
              <a:buSzPts val="2400"/>
              <a:buChar char="-"/>
            </a:pPr>
            <a:r>
              <a:rPr lang="en-AU" sz="2400"/>
              <a:t>Recommended technical support materials </a:t>
            </a:r>
            <a:endParaRPr sz="2400"/>
          </a:p>
          <a:p>
            <a:pPr marL="457200" lvl="0" indent="-381000" algn="l" rtl="0">
              <a:spcBef>
                <a:spcPts val="0"/>
              </a:spcBef>
              <a:spcAft>
                <a:spcPts val="0"/>
              </a:spcAft>
              <a:buSzPts val="2400"/>
              <a:buChar char="-"/>
            </a:pPr>
            <a:r>
              <a:rPr lang="en-AU" sz="2400"/>
              <a:t>Resource learning areas </a:t>
            </a:r>
            <a:endParaRPr sz="2400"/>
          </a:p>
        </p:txBody>
      </p:sp>
      <p:pic>
        <p:nvPicPr>
          <p:cNvPr id="206" name="Google Shape;206;g3584f27941d_0_7"/>
          <p:cNvPicPr preferRelativeResize="0"/>
          <p:nvPr/>
        </p:nvPicPr>
        <p:blipFill>
          <a:blip r:embed="rId4">
            <a:alphaModFix/>
          </a:blip>
          <a:stretch>
            <a:fillRect/>
          </a:stretch>
        </p:blipFill>
        <p:spPr>
          <a:xfrm>
            <a:off x="10248900" y="0"/>
            <a:ext cx="1943100" cy="1000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3675c5b99c2_0_109"/>
          <p:cNvSpPr txBox="1"/>
          <p:nvPr/>
        </p:nvSpPr>
        <p:spPr>
          <a:xfrm>
            <a:off x="3144225" y="173375"/>
            <a:ext cx="4144200" cy="646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3600"/>
              <a:buFont typeface="Arial"/>
              <a:buNone/>
            </a:pPr>
            <a:r>
              <a:rPr lang="en-AU" sz="3600" b="1">
                <a:solidFill>
                  <a:srgbClr val="262626"/>
                </a:solidFill>
              </a:rPr>
              <a:t>Key resources </a:t>
            </a:r>
            <a:r>
              <a:rPr lang="en-AU" sz="3600" b="1" i="0" u="none" strike="noStrike" cap="none">
                <a:solidFill>
                  <a:srgbClr val="262626"/>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12" name="Google Shape;212;g3675c5b99c2_0_109"/>
          <p:cNvSpPr txBox="1"/>
          <p:nvPr/>
        </p:nvSpPr>
        <p:spPr>
          <a:xfrm>
            <a:off x="3714404" y="3013995"/>
            <a:ext cx="6415800" cy="4617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AU" sz="2400" b="1">
                <a:solidFill>
                  <a:srgbClr val="262626"/>
                </a:solidFill>
              </a:rPr>
              <a:t>Assist Information Sheets (AIS)</a:t>
            </a:r>
            <a:endParaRPr sz="2400" b="1" i="0" u="none" strike="noStrike" cap="none">
              <a:solidFill>
                <a:srgbClr val="262626"/>
              </a:solidFill>
              <a:latin typeface="Arial"/>
              <a:ea typeface="Arial"/>
              <a:cs typeface="Arial"/>
              <a:sym typeface="Arial"/>
            </a:endParaRPr>
          </a:p>
        </p:txBody>
      </p:sp>
      <p:sp>
        <p:nvSpPr>
          <p:cNvPr id="213" name="Google Shape;213;g3675c5b99c2_0_109"/>
          <p:cNvSpPr/>
          <p:nvPr/>
        </p:nvSpPr>
        <p:spPr>
          <a:xfrm>
            <a:off x="3284025" y="5669800"/>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4" name="Google Shape;214;g3675c5b99c2_0_109"/>
          <p:cNvSpPr txBox="1"/>
          <p:nvPr/>
        </p:nvSpPr>
        <p:spPr>
          <a:xfrm>
            <a:off x="3714391" y="3677962"/>
            <a:ext cx="64158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AU" sz="2400" b="1">
                <a:solidFill>
                  <a:srgbClr val="262626"/>
                </a:solidFill>
              </a:rPr>
              <a:t>Standard Operating Procedures (SOP)</a:t>
            </a:r>
            <a:endParaRPr sz="2400" b="1" i="0" u="none" strike="noStrike" cap="none">
              <a:solidFill>
                <a:srgbClr val="262626"/>
              </a:solidFill>
              <a:latin typeface="Arial"/>
              <a:ea typeface="Arial"/>
              <a:cs typeface="Arial"/>
              <a:sym typeface="Arial"/>
            </a:endParaRPr>
          </a:p>
        </p:txBody>
      </p:sp>
      <p:sp>
        <p:nvSpPr>
          <p:cNvPr id="215" name="Google Shape;215;g3675c5b99c2_0_109"/>
          <p:cNvSpPr txBox="1"/>
          <p:nvPr/>
        </p:nvSpPr>
        <p:spPr>
          <a:xfrm>
            <a:off x="3714391" y="4341907"/>
            <a:ext cx="6415800" cy="4617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AU" sz="2400" b="1">
                <a:solidFill>
                  <a:srgbClr val="262626"/>
                </a:solidFill>
              </a:rPr>
              <a:t>Science Safety Essentials (SSE) </a:t>
            </a:r>
            <a:endParaRPr sz="2400" b="1" i="0" u="none" strike="noStrike" cap="none">
              <a:solidFill>
                <a:srgbClr val="262626"/>
              </a:solidFill>
              <a:latin typeface="Arial"/>
              <a:ea typeface="Arial"/>
              <a:cs typeface="Arial"/>
              <a:sym typeface="Arial"/>
            </a:endParaRPr>
          </a:p>
        </p:txBody>
      </p:sp>
      <p:sp>
        <p:nvSpPr>
          <p:cNvPr id="216" name="Google Shape;216;g3675c5b99c2_0_109"/>
          <p:cNvSpPr/>
          <p:nvPr/>
        </p:nvSpPr>
        <p:spPr>
          <a:xfrm>
            <a:off x="3144217" y="3774013"/>
            <a:ext cx="139800" cy="139800"/>
          </a:xfrm>
          <a:prstGeom prst="ellipse">
            <a:avLst/>
          </a:prstGeom>
          <a:solidFill>
            <a:srgbClr val="5FD2FF"/>
          </a:solidFill>
          <a:ln w="9525" cap="flat" cmpd="sng">
            <a:solidFill>
              <a:srgbClr val="73737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7" name="Google Shape;217;g3675c5b99c2_0_109"/>
          <p:cNvSpPr/>
          <p:nvPr/>
        </p:nvSpPr>
        <p:spPr>
          <a:xfrm>
            <a:off x="3144225" y="3238539"/>
            <a:ext cx="139800" cy="139800"/>
          </a:xfrm>
          <a:prstGeom prst="ellipse">
            <a:avLst/>
          </a:prstGeom>
          <a:solidFill>
            <a:srgbClr val="6A0DAD"/>
          </a:solidFill>
          <a:ln w="9525" cap="flat" cmpd="sng">
            <a:solidFill>
              <a:srgbClr val="73737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8" name="Google Shape;218;g3675c5b99c2_0_109"/>
          <p:cNvSpPr/>
          <p:nvPr/>
        </p:nvSpPr>
        <p:spPr>
          <a:xfrm>
            <a:off x="3144227" y="5134329"/>
            <a:ext cx="139800" cy="139800"/>
          </a:xfrm>
          <a:prstGeom prst="ellipse">
            <a:avLst/>
          </a:prstGeom>
          <a:solidFill>
            <a:srgbClr val="00CF97"/>
          </a:solidFill>
          <a:ln w="9525" cap="flat" cmpd="sng">
            <a:solidFill>
              <a:srgbClr val="73737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9" name="Google Shape;219;g3675c5b99c2_0_109"/>
          <p:cNvSpPr/>
          <p:nvPr/>
        </p:nvSpPr>
        <p:spPr>
          <a:xfrm>
            <a:off x="3144226" y="4454176"/>
            <a:ext cx="139800" cy="139800"/>
          </a:xfrm>
          <a:prstGeom prst="ellipse">
            <a:avLst/>
          </a:prstGeom>
          <a:solidFill>
            <a:srgbClr val="FFA726"/>
          </a:solidFill>
          <a:ln w="9525" cap="flat" cmpd="sng">
            <a:solidFill>
              <a:srgbClr val="73737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20" name="Google Shape;220;g3675c5b99c2_0_109"/>
          <p:cNvPicPr preferRelativeResize="0"/>
          <p:nvPr/>
        </p:nvPicPr>
        <p:blipFill rotWithShape="1">
          <a:blip r:embed="rId3">
            <a:alphaModFix/>
          </a:blip>
          <a:srcRect t="17095"/>
          <a:stretch/>
        </p:blipFill>
        <p:spPr>
          <a:xfrm>
            <a:off x="2802725" y="1091600"/>
            <a:ext cx="8890300" cy="1461925"/>
          </a:xfrm>
          <a:prstGeom prst="rect">
            <a:avLst/>
          </a:prstGeom>
          <a:noFill/>
          <a:ln>
            <a:noFill/>
          </a:ln>
        </p:spPr>
      </p:pic>
      <p:sp>
        <p:nvSpPr>
          <p:cNvPr id="221" name="Google Shape;221;g3675c5b99c2_0_109"/>
          <p:cNvSpPr txBox="1"/>
          <p:nvPr/>
        </p:nvSpPr>
        <p:spPr>
          <a:xfrm>
            <a:off x="3714391" y="4973382"/>
            <a:ext cx="6415800" cy="4617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AU" sz="2400" b="1">
                <a:solidFill>
                  <a:srgbClr val="262626"/>
                </a:solidFill>
              </a:rPr>
              <a:t>Connected Learning Experiences (CLE)</a:t>
            </a:r>
            <a:endParaRPr sz="2400" b="1" i="0" u="none" strike="noStrike" cap="none">
              <a:solidFill>
                <a:srgbClr val="262626"/>
              </a:solidFill>
              <a:latin typeface="Arial"/>
              <a:ea typeface="Arial"/>
              <a:cs typeface="Arial"/>
              <a:sym typeface="Arial"/>
            </a:endParaRPr>
          </a:p>
        </p:txBody>
      </p:sp>
      <p:pic>
        <p:nvPicPr>
          <p:cNvPr id="222" name="Google Shape;222;g3675c5b99c2_0_109"/>
          <p:cNvPicPr preferRelativeResize="0"/>
          <p:nvPr/>
        </p:nvPicPr>
        <p:blipFill>
          <a:blip r:embed="rId4">
            <a:alphaModFix/>
          </a:blip>
          <a:stretch>
            <a:fillRect/>
          </a:stretch>
        </p:blipFill>
        <p:spPr>
          <a:xfrm>
            <a:off x="10248900" y="0"/>
            <a:ext cx="1943100" cy="1000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369ab6f909b_0_204"/>
          <p:cNvSpPr txBox="1"/>
          <p:nvPr/>
        </p:nvSpPr>
        <p:spPr>
          <a:xfrm>
            <a:off x="3260900" y="234450"/>
            <a:ext cx="7918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3600" b="1">
                <a:solidFill>
                  <a:srgbClr val="262626"/>
                </a:solidFill>
              </a:rPr>
              <a:t>Assist Information Sheet (AIS) </a:t>
            </a:r>
            <a:endParaRPr/>
          </a:p>
        </p:txBody>
      </p:sp>
      <p:pic>
        <p:nvPicPr>
          <p:cNvPr id="228" name="Google Shape;228;g369ab6f909b_0_204"/>
          <p:cNvPicPr preferRelativeResize="0"/>
          <p:nvPr/>
        </p:nvPicPr>
        <p:blipFill rotWithShape="1">
          <a:blip r:embed="rId3">
            <a:alphaModFix/>
          </a:blip>
          <a:srcRect t="4067"/>
          <a:stretch/>
        </p:blipFill>
        <p:spPr>
          <a:xfrm>
            <a:off x="85150" y="2402300"/>
            <a:ext cx="9863151" cy="3849576"/>
          </a:xfrm>
          <a:prstGeom prst="rect">
            <a:avLst/>
          </a:prstGeom>
          <a:noFill/>
          <a:ln>
            <a:noFill/>
          </a:ln>
        </p:spPr>
      </p:pic>
      <p:sp>
        <p:nvSpPr>
          <p:cNvPr id="229" name="Google Shape;229;g369ab6f909b_0_204"/>
          <p:cNvSpPr txBox="1"/>
          <p:nvPr/>
        </p:nvSpPr>
        <p:spPr>
          <a:xfrm>
            <a:off x="2590275" y="1028825"/>
            <a:ext cx="8740500" cy="121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g369ab6f909b_0_204"/>
          <p:cNvSpPr txBox="1"/>
          <p:nvPr/>
        </p:nvSpPr>
        <p:spPr>
          <a:xfrm>
            <a:off x="2850050" y="973350"/>
            <a:ext cx="8740500" cy="121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AU" sz="2300">
                <a:solidFill>
                  <a:srgbClr val="333333"/>
                </a:solidFill>
                <a:highlight>
                  <a:schemeClr val="lt1"/>
                </a:highlight>
              </a:rPr>
              <a:t>An </a:t>
            </a:r>
            <a:r>
              <a:rPr lang="en-AU" sz="2300">
                <a:solidFill>
                  <a:srgbClr val="333333"/>
                </a:solidFill>
                <a:highlight>
                  <a:schemeClr val="lt1"/>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A</a:t>
            </a:r>
            <a:r>
              <a:rPr lang="en-AU" sz="2300">
                <a:solidFill>
                  <a:srgbClr val="333333"/>
                </a:solidFill>
                <a:highlight>
                  <a:schemeClr val="lt1"/>
                </a:highlight>
              </a:rPr>
              <a:t>ssist Information Sheet is a downloadable document that is designed to provide schools with general guidelines on a particular subject</a:t>
            </a:r>
            <a:endParaRPr sz="2200"/>
          </a:p>
        </p:txBody>
      </p:sp>
      <p:pic>
        <p:nvPicPr>
          <p:cNvPr id="231" name="Google Shape;231;g369ab6f909b_0_204"/>
          <p:cNvPicPr preferRelativeResize="0"/>
          <p:nvPr/>
        </p:nvPicPr>
        <p:blipFill>
          <a:blip r:embed="rId4">
            <a:alphaModFix/>
          </a:blip>
          <a:stretch>
            <a:fillRect/>
          </a:stretch>
        </p:blipFill>
        <p:spPr>
          <a:xfrm>
            <a:off x="10248900" y="0"/>
            <a:ext cx="1943100" cy="1000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369ab6f909b_0_116"/>
          <p:cNvSpPr txBox="1"/>
          <p:nvPr/>
        </p:nvSpPr>
        <p:spPr>
          <a:xfrm>
            <a:off x="2052975" y="892800"/>
            <a:ext cx="88095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3600" b="1">
                <a:solidFill>
                  <a:srgbClr val="262626"/>
                </a:solidFill>
              </a:rPr>
              <a:t>Standard Operating Procedures (SOP)</a:t>
            </a:r>
            <a:endParaRPr/>
          </a:p>
        </p:txBody>
      </p:sp>
      <p:pic>
        <p:nvPicPr>
          <p:cNvPr id="237" name="Google Shape;237;g369ab6f909b_0_116"/>
          <p:cNvPicPr preferRelativeResize="0"/>
          <p:nvPr/>
        </p:nvPicPr>
        <p:blipFill>
          <a:blip r:embed="rId3">
            <a:alphaModFix/>
          </a:blip>
          <a:stretch>
            <a:fillRect/>
          </a:stretch>
        </p:blipFill>
        <p:spPr>
          <a:xfrm>
            <a:off x="85150" y="2491200"/>
            <a:ext cx="9366325" cy="3700174"/>
          </a:xfrm>
          <a:prstGeom prst="rect">
            <a:avLst/>
          </a:prstGeom>
          <a:noFill/>
          <a:ln>
            <a:noFill/>
          </a:ln>
        </p:spPr>
      </p:pic>
      <p:sp>
        <p:nvSpPr>
          <p:cNvPr id="238" name="Google Shape;238;g369ab6f909b_0_116"/>
          <p:cNvSpPr txBox="1"/>
          <p:nvPr/>
        </p:nvSpPr>
        <p:spPr>
          <a:xfrm>
            <a:off x="1708025" y="1547100"/>
            <a:ext cx="10139400" cy="94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AU" sz="2300">
                <a:solidFill>
                  <a:srgbClr val="333333"/>
                </a:solidFill>
                <a:highlight>
                  <a:schemeClr val="lt1"/>
                </a:highlight>
              </a:rPr>
              <a:t>A Standard Operating Procedure (SOP) is a set of step-by-step instructions for performing routine tasks safely, consistently and efficiently.</a:t>
            </a:r>
            <a:endParaRPr sz="2200"/>
          </a:p>
        </p:txBody>
      </p:sp>
      <p:pic>
        <p:nvPicPr>
          <p:cNvPr id="239" name="Google Shape;239;g369ab6f909b_0_116"/>
          <p:cNvPicPr preferRelativeResize="0"/>
          <p:nvPr/>
        </p:nvPicPr>
        <p:blipFill>
          <a:blip r:embed="rId4">
            <a:alphaModFix/>
          </a:blip>
          <a:stretch>
            <a:fillRect/>
          </a:stretch>
        </p:blipFill>
        <p:spPr>
          <a:xfrm>
            <a:off x="10248900" y="0"/>
            <a:ext cx="1943100" cy="1000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369ab6f909b_0_208"/>
          <p:cNvSpPr txBox="1"/>
          <p:nvPr/>
        </p:nvSpPr>
        <p:spPr>
          <a:xfrm>
            <a:off x="2588200" y="643575"/>
            <a:ext cx="7918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3600" b="1">
                <a:solidFill>
                  <a:srgbClr val="262626"/>
                </a:solidFill>
              </a:rPr>
              <a:t>Science Safety Essentials (SSE)</a:t>
            </a:r>
            <a:endParaRPr/>
          </a:p>
        </p:txBody>
      </p:sp>
      <p:pic>
        <p:nvPicPr>
          <p:cNvPr id="245" name="Google Shape;245;g369ab6f909b_0_208"/>
          <p:cNvPicPr preferRelativeResize="0"/>
          <p:nvPr/>
        </p:nvPicPr>
        <p:blipFill>
          <a:blip r:embed="rId3">
            <a:alphaModFix/>
          </a:blip>
          <a:stretch>
            <a:fillRect/>
          </a:stretch>
        </p:blipFill>
        <p:spPr>
          <a:xfrm>
            <a:off x="3898375" y="1278225"/>
            <a:ext cx="5298449" cy="4962525"/>
          </a:xfrm>
          <a:prstGeom prst="rect">
            <a:avLst/>
          </a:prstGeom>
          <a:noFill/>
          <a:ln>
            <a:noFill/>
          </a:ln>
        </p:spPr>
      </p:pic>
      <p:sp>
        <p:nvSpPr>
          <p:cNvPr id="246" name="Google Shape;246;g369ab6f909b_0_208"/>
          <p:cNvSpPr txBox="1"/>
          <p:nvPr/>
        </p:nvSpPr>
        <p:spPr>
          <a:xfrm>
            <a:off x="197275" y="2499450"/>
            <a:ext cx="3701100" cy="358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AU" sz="2400">
                <a:solidFill>
                  <a:schemeClr val="dk1"/>
                </a:solidFill>
              </a:rPr>
              <a:t>The Science Safety Essentials resources are designed to be a quick reference guide.</a:t>
            </a:r>
            <a:endParaRPr sz="2400">
              <a:solidFill>
                <a:schemeClr val="dk1"/>
              </a:solidFill>
            </a:endParaRPr>
          </a:p>
          <a:p>
            <a:pPr marL="0" lvl="0" indent="0" algn="l" rtl="0">
              <a:spcBef>
                <a:spcPts val="0"/>
              </a:spcBef>
              <a:spcAft>
                <a:spcPts val="0"/>
              </a:spcAft>
              <a:buNone/>
            </a:pPr>
            <a:endParaRPr sz="2400">
              <a:solidFill>
                <a:schemeClr val="dk1"/>
              </a:solidFill>
            </a:endParaRPr>
          </a:p>
          <a:p>
            <a:pPr marL="0" lvl="0" indent="0" algn="l" rtl="0">
              <a:spcBef>
                <a:spcPts val="0"/>
              </a:spcBef>
              <a:spcAft>
                <a:spcPts val="0"/>
              </a:spcAft>
              <a:buNone/>
            </a:pPr>
            <a:r>
              <a:rPr lang="en-AU" sz="2400">
                <a:solidFill>
                  <a:schemeClr val="dk1"/>
                </a:solidFill>
              </a:rPr>
              <a:t>They are a series of one-page documents that highlight the key information.</a:t>
            </a:r>
            <a:endParaRPr sz="2600"/>
          </a:p>
        </p:txBody>
      </p:sp>
      <p:pic>
        <p:nvPicPr>
          <p:cNvPr id="247" name="Google Shape;247;g369ab6f909b_0_208"/>
          <p:cNvPicPr preferRelativeResize="0"/>
          <p:nvPr/>
        </p:nvPicPr>
        <p:blipFill>
          <a:blip r:embed="rId4">
            <a:alphaModFix/>
          </a:blip>
          <a:stretch>
            <a:fillRect/>
          </a:stretch>
        </p:blipFill>
        <p:spPr>
          <a:xfrm>
            <a:off x="10248900" y="0"/>
            <a:ext cx="1943100" cy="10001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369ab6f909b_0_200"/>
          <p:cNvSpPr txBox="1"/>
          <p:nvPr/>
        </p:nvSpPr>
        <p:spPr>
          <a:xfrm>
            <a:off x="2501050" y="940675"/>
            <a:ext cx="8843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3600" b="1">
                <a:solidFill>
                  <a:srgbClr val="262626"/>
                </a:solidFill>
              </a:rPr>
              <a:t>Connected Learning Experiences (CLE)</a:t>
            </a:r>
            <a:endParaRPr/>
          </a:p>
        </p:txBody>
      </p:sp>
      <p:sp>
        <p:nvSpPr>
          <p:cNvPr id="253" name="Google Shape;253;g369ab6f909b_0_200"/>
          <p:cNvSpPr txBox="1"/>
          <p:nvPr/>
        </p:nvSpPr>
        <p:spPr>
          <a:xfrm>
            <a:off x="270650" y="2642475"/>
            <a:ext cx="4269600" cy="349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AU" sz="2400">
                <a:solidFill>
                  <a:srgbClr val="333333"/>
                </a:solidFill>
                <a:highlight>
                  <a:schemeClr val="lt1"/>
                </a:highlight>
              </a:rPr>
              <a:t>A Connected Learning Experience (CLE) is a resource package designed to support the use of inquiry investigations in the classroom.</a:t>
            </a:r>
            <a:endParaRPr sz="2400"/>
          </a:p>
        </p:txBody>
      </p:sp>
      <p:pic>
        <p:nvPicPr>
          <p:cNvPr id="254" name="Google Shape;254;g369ab6f909b_0_200"/>
          <p:cNvPicPr preferRelativeResize="0"/>
          <p:nvPr/>
        </p:nvPicPr>
        <p:blipFill rotWithShape="1">
          <a:blip r:embed="rId3">
            <a:alphaModFix/>
          </a:blip>
          <a:srcRect l="11413" t="8560" r="5996" b="9046"/>
          <a:stretch/>
        </p:blipFill>
        <p:spPr>
          <a:xfrm>
            <a:off x="4777325" y="1679575"/>
            <a:ext cx="4685425" cy="4576800"/>
          </a:xfrm>
          <a:prstGeom prst="rect">
            <a:avLst/>
          </a:prstGeom>
          <a:noFill/>
          <a:ln>
            <a:noFill/>
          </a:ln>
        </p:spPr>
      </p:pic>
      <p:pic>
        <p:nvPicPr>
          <p:cNvPr id="255" name="Google Shape;255;g369ab6f909b_0_200"/>
          <p:cNvPicPr preferRelativeResize="0"/>
          <p:nvPr/>
        </p:nvPicPr>
        <p:blipFill>
          <a:blip r:embed="rId4">
            <a:alphaModFix/>
          </a:blip>
          <a:stretch>
            <a:fillRect/>
          </a:stretch>
        </p:blipFill>
        <p:spPr>
          <a:xfrm>
            <a:off x="10248900" y="0"/>
            <a:ext cx="1943100" cy="10001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369ab6f909b_0_34"/>
          <p:cNvSpPr txBox="1"/>
          <p:nvPr/>
        </p:nvSpPr>
        <p:spPr>
          <a:xfrm>
            <a:off x="3144225" y="173375"/>
            <a:ext cx="67746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AU" sz="3600" b="1">
                <a:solidFill>
                  <a:srgbClr val="262626"/>
                </a:solidFill>
              </a:rPr>
              <a:t>Recommended Technical Support Materials </a:t>
            </a:r>
            <a:endParaRPr sz="3500" b="0" i="0" u="none" strike="noStrike" cap="none">
              <a:solidFill>
                <a:srgbClr val="000000"/>
              </a:solidFill>
              <a:latin typeface="Arial"/>
              <a:ea typeface="Arial"/>
              <a:cs typeface="Arial"/>
              <a:sym typeface="Arial"/>
            </a:endParaRPr>
          </a:p>
        </p:txBody>
      </p:sp>
      <p:sp>
        <p:nvSpPr>
          <p:cNvPr id="261" name="Google Shape;261;g369ab6f909b_0_34"/>
          <p:cNvSpPr txBox="1"/>
          <p:nvPr/>
        </p:nvSpPr>
        <p:spPr>
          <a:xfrm>
            <a:off x="3714404" y="3083282"/>
            <a:ext cx="6415800" cy="4617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AU" sz="2400">
                <a:solidFill>
                  <a:srgbClr val="262626"/>
                </a:solidFill>
              </a:rPr>
              <a:t>Chemical Management Handbook</a:t>
            </a:r>
            <a:endParaRPr sz="2400" i="0" u="none" strike="noStrike" cap="none">
              <a:solidFill>
                <a:srgbClr val="262626"/>
              </a:solidFill>
            </a:endParaRPr>
          </a:p>
        </p:txBody>
      </p:sp>
      <p:sp>
        <p:nvSpPr>
          <p:cNvPr id="262" name="Google Shape;262;g369ab6f909b_0_34"/>
          <p:cNvSpPr/>
          <p:nvPr/>
        </p:nvSpPr>
        <p:spPr>
          <a:xfrm>
            <a:off x="3284025" y="5669800"/>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3" name="Google Shape;263;g369ab6f909b_0_34"/>
          <p:cNvSpPr txBox="1"/>
          <p:nvPr/>
        </p:nvSpPr>
        <p:spPr>
          <a:xfrm>
            <a:off x="3714403" y="3787475"/>
            <a:ext cx="82719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AU" sz="2400">
                <a:solidFill>
                  <a:srgbClr val="262626"/>
                </a:solidFill>
              </a:rPr>
              <a:t>List of Recommended Chemicals in Australian Schools</a:t>
            </a:r>
            <a:endParaRPr sz="2400" i="0" u="none" strike="noStrike" cap="none">
              <a:solidFill>
                <a:srgbClr val="262626"/>
              </a:solidFill>
            </a:endParaRPr>
          </a:p>
        </p:txBody>
      </p:sp>
      <p:sp>
        <p:nvSpPr>
          <p:cNvPr id="264" name="Google Shape;264;g369ab6f909b_0_34"/>
          <p:cNvSpPr txBox="1"/>
          <p:nvPr/>
        </p:nvSpPr>
        <p:spPr>
          <a:xfrm>
            <a:off x="3653741" y="4560982"/>
            <a:ext cx="6415800" cy="461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AU" sz="2400"/>
              <a:t>Guidelines for Best Practice in Microbiology</a:t>
            </a:r>
            <a:endParaRPr sz="2400"/>
          </a:p>
        </p:txBody>
      </p:sp>
      <p:sp>
        <p:nvSpPr>
          <p:cNvPr id="265" name="Google Shape;265;g369ab6f909b_0_34"/>
          <p:cNvSpPr/>
          <p:nvPr/>
        </p:nvSpPr>
        <p:spPr>
          <a:xfrm>
            <a:off x="3144217" y="3948426"/>
            <a:ext cx="139800" cy="139800"/>
          </a:xfrm>
          <a:prstGeom prst="ellipse">
            <a:avLst/>
          </a:prstGeom>
          <a:solidFill>
            <a:srgbClr val="5FD2FF"/>
          </a:solidFill>
          <a:ln w="9525" cap="flat" cmpd="sng">
            <a:solidFill>
              <a:srgbClr val="73737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6" name="Google Shape;266;g369ab6f909b_0_34"/>
          <p:cNvSpPr/>
          <p:nvPr/>
        </p:nvSpPr>
        <p:spPr>
          <a:xfrm>
            <a:off x="3144225" y="3174939"/>
            <a:ext cx="139800" cy="139800"/>
          </a:xfrm>
          <a:prstGeom prst="ellipse">
            <a:avLst/>
          </a:prstGeom>
          <a:solidFill>
            <a:srgbClr val="6A0DAD"/>
          </a:solidFill>
          <a:ln w="9525" cap="flat" cmpd="sng">
            <a:solidFill>
              <a:srgbClr val="73737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7" name="Google Shape;267;g369ab6f909b_0_34"/>
          <p:cNvSpPr/>
          <p:nvPr/>
        </p:nvSpPr>
        <p:spPr>
          <a:xfrm>
            <a:off x="3144225" y="5530001"/>
            <a:ext cx="139800" cy="139800"/>
          </a:xfrm>
          <a:prstGeom prst="ellipse">
            <a:avLst/>
          </a:prstGeom>
          <a:solidFill>
            <a:srgbClr val="00CF97"/>
          </a:solidFill>
          <a:ln w="9525" cap="flat" cmpd="sng">
            <a:solidFill>
              <a:srgbClr val="73737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8" name="Google Shape;268;g369ab6f909b_0_34"/>
          <p:cNvSpPr/>
          <p:nvPr/>
        </p:nvSpPr>
        <p:spPr>
          <a:xfrm>
            <a:off x="3144226" y="4721914"/>
            <a:ext cx="139800" cy="139800"/>
          </a:xfrm>
          <a:prstGeom prst="ellipse">
            <a:avLst/>
          </a:prstGeom>
          <a:solidFill>
            <a:srgbClr val="FFA726"/>
          </a:solidFill>
          <a:ln w="9525" cap="flat" cmpd="sng">
            <a:solidFill>
              <a:srgbClr val="73737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9" name="Google Shape;269;g369ab6f909b_0_34"/>
          <p:cNvSpPr txBox="1"/>
          <p:nvPr/>
        </p:nvSpPr>
        <p:spPr>
          <a:xfrm>
            <a:off x="3714400" y="5254300"/>
            <a:ext cx="60726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AU" sz="2400">
                <a:solidFill>
                  <a:srgbClr val="262626"/>
                </a:solidFill>
              </a:rPr>
              <a:t>Guidelines for Design and Secondary School Facilities</a:t>
            </a:r>
            <a:endParaRPr sz="2400" i="0" u="none" strike="noStrike" cap="none">
              <a:solidFill>
                <a:srgbClr val="262626"/>
              </a:solidFill>
            </a:endParaRPr>
          </a:p>
        </p:txBody>
      </p:sp>
      <p:pic>
        <p:nvPicPr>
          <p:cNvPr id="270" name="Google Shape;270;g369ab6f909b_0_34"/>
          <p:cNvPicPr preferRelativeResize="0"/>
          <p:nvPr/>
        </p:nvPicPr>
        <p:blipFill rotWithShape="1">
          <a:blip r:embed="rId3">
            <a:alphaModFix/>
          </a:blip>
          <a:srcRect l="7691" t="23345" r="9155" b="-7203"/>
          <a:stretch/>
        </p:blipFill>
        <p:spPr>
          <a:xfrm>
            <a:off x="2725825" y="1373975"/>
            <a:ext cx="8561419" cy="1859700"/>
          </a:xfrm>
          <a:prstGeom prst="rect">
            <a:avLst/>
          </a:prstGeom>
          <a:noFill/>
          <a:ln>
            <a:noFill/>
          </a:ln>
        </p:spPr>
      </p:pic>
      <p:pic>
        <p:nvPicPr>
          <p:cNvPr id="271" name="Google Shape;271;g369ab6f909b_0_34"/>
          <p:cNvPicPr preferRelativeResize="0"/>
          <p:nvPr/>
        </p:nvPicPr>
        <p:blipFill>
          <a:blip r:embed="rId4">
            <a:alphaModFix/>
          </a:blip>
          <a:stretch>
            <a:fillRect/>
          </a:stretch>
        </p:blipFill>
        <p:spPr>
          <a:xfrm>
            <a:off x="10248900" y="0"/>
            <a:ext cx="1943100" cy="10001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369ab6f909b_0_216"/>
          <p:cNvSpPr txBox="1"/>
          <p:nvPr/>
        </p:nvSpPr>
        <p:spPr>
          <a:xfrm>
            <a:off x="2793300" y="296250"/>
            <a:ext cx="79188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3200" b="1">
                <a:solidFill>
                  <a:srgbClr val="262626"/>
                </a:solidFill>
              </a:rPr>
              <a:t>Chemical Management Handbook</a:t>
            </a:r>
            <a:endParaRPr sz="1000"/>
          </a:p>
        </p:txBody>
      </p:sp>
      <p:pic>
        <p:nvPicPr>
          <p:cNvPr id="277" name="Google Shape;277;g369ab6f909b_0_216" title="Chem management handbook sciast web.jpg"/>
          <p:cNvPicPr preferRelativeResize="0"/>
          <p:nvPr/>
        </p:nvPicPr>
        <p:blipFill rotWithShape="1">
          <a:blip r:embed="rId3">
            <a:alphaModFix/>
          </a:blip>
          <a:srcRect t="24945" b="19544"/>
          <a:stretch/>
        </p:blipFill>
        <p:spPr>
          <a:xfrm>
            <a:off x="934625" y="2657925"/>
            <a:ext cx="9186000" cy="3632049"/>
          </a:xfrm>
          <a:prstGeom prst="rect">
            <a:avLst/>
          </a:prstGeom>
          <a:noFill/>
          <a:ln>
            <a:noFill/>
          </a:ln>
        </p:spPr>
      </p:pic>
      <p:sp>
        <p:nvSpPr>
          <p:cNvPr id="278" name="Google Shape;278;g369ab6f909b_0_216"/>
          <p:cNvSpPr txBox="1"/>
          <p:nvPr/>
        </p:nvSpPr>
        <p:spPr>
          <a:xfrm>
            <a:off x="2489425" y="973350"/>
            <a:ext cx="9581100" cy="144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AU" sz="2200"/>
              <a:t>Our Chemical Management Handbook provides information on most of the chemicals in the Science ASSIST List of Recommended Chemicals in the form of a one-page summary per chemical, which covers safe handling, storage and first aid, and waste disposal procedures.</a:t>
            </a:r>
            <a:endParaRPr sz="2200"/>
          </a:p>
          <a:p>
            <a:pPr marL="0" lvl="0" indent="0" algn="l" rtl="0">
              <a:spcBef>
                <a:spcPts val="0"/>
              </a:spcBef>
              <a:spcAft>
                <a:spcPts val="0"/>
              </a:spcAft>
              <a:buNone/>
            </a:pPr>
            <a:endParaRPr sz="2200"/>
          </a:p>
        </p:txBody>
      </p:sp>
      <p:pic>
        <p:nvPicPr>
          <p:cNvPr id="279" name="Google Shape;279;g369ab6f909b_0_216"/>
          <p:cNvPicPr preferRelativeResize="0"/>
          <p:nvPr/>
        </p:nvPicPr>
        <p:blipFill>
          <a:blip r:embed="rId4">
            <a:alphaModFix/>
          </a:blip>
          <a:stretch>
            <a:fillRect/>
          </a:stretch>
        </p:blipFill>
        <p:spPr>
          <a:xfrm>
            <a:off x="10248900" y="0"/>
            <a:ext cx="1943100" cy="10001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g369ab6f909b_0_220"/>
          <p:cNvSpPr txBox="1"/>
          <p:nvPr/>
        </p:nvSpPr>
        <p:spPr>
          <a:xfrm>
            <a:off x="2910225" y="95375"/>
            <a:ext cx="79188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3200" b="1">
                <a:solidFill>
                  <a:srgbClr val="262626"/>
                </a:solidFill>
              </a:rPr>
              <a:t>List of Recommended Chemicals in Australian Schools</a:t>
            </a:r>
            <a:endParaRPr sz="1000"/>
          </a:p>
        </p:txBody>
      </p:sp>
      <p:pic>
        <p:nvPicPr>
          <p:cNvPr id="285" name="Google Shape;285;g369ab6f909b_0_220"/>
          <p:cNvPicPr preferRelativeResize="0"/>
          <p:nvPr/>
        </p:nvPicPr>
        <p:blipFill>
          <a:blip r:embed="rId3">
            <a:alphaModFix/>
          </a:blip>
          <a:stretch>
            <a:fillRect/>
          </a:stretch>
        </p:blipFill>
        <p:spPr>
          <a:xfrm>
            <a:off x="68375" y="2860975"/>
            <a:ext cx="10206101" cy="3292950"/>
          </a:xfrm>
          <a:prstGeom prst="rect">
            <a:avLst/>
          </a:prstGeom>
          <a:noFill/>
          <a:ln>
            <a:noFill/>
          </a:ln>
        </p:spPr>
      </p:pic>
      <p:sp>
        <p:nvSpPr>
          <p:cNvPr id="286" name="Google Shape;286;g369ab6f909b_0_220"/>
          <p:cNvSpPr txBox="1"/>
          <p:nvPr/>
        </p:nvSpPr>
        <p:spPr>
          <a:xfrm>
            <a:off x="2092200" y="1376175"/>
            <a:ext cx="9766800" cy="137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AU" sz="2400"/>
              <a:t>The List of Recommended Chemicals is a reference list of chemicals which Science Assist has determined are suitable for use in schools and appropriate for modern school science teaching practices.</a:t>
            </a:r>
            <a:endParaRPr sz="2400"/>
          </a:p>
        </p:txBody>
      </p:sp>
      <p:sp>
        <p:nvSpPr>
          <p:cNvPr id="287" name="Google Shape;287;g369ab6f909b_0_220"/>
          <p:cNvSpPr txBox="1"/>
          <p:nvPr/>
        </p:nvSpPr>
        <p:spPr>
          <a:xfrm>
            <a:off x="1517400" y="-948125"/>
            <a:ext cx="5823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288" name="Google Shape;288;g369ab6f909b_0_220"/>
          <p:cNvPicPr preferRelativeResize="0"/>
          <p:nvPr/>
        </p:nvPicPr>
        <p:blipFill>
          <a:blip r:embed="rId4">
            <a:alphaModFix/>
          </a:blip>
          <a:stretch>
            <a:fillRect/>
          </a:stretch>
        </p:blipFill>
        <p:spPr>
          <a:xfrm>
            <a:off x="10248900" y="0"/>
            <a:ext cx="1943100" cy="1000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3675c5b99c2_0_161"/>
          <p:cNvSpPr txBox="1"/>
          <p:nvPr/>
        </p:nvSpPr>
        <p:spPr>
          <a:xfrm>
            <a:off x="3144226" y="1142275"/>
            <a:ext cx="7884600" cy="646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3600"/>
              <a:buFont typeface="Arial"/>
              <a:buNone/>
            </a:pPr>
            <a:r>
              <a:rPr lang="en-AU" sz="3600" b="1">
                <a:solidFill>
                  <a:srgbClr val="262626"/>
                </a:solidFill>
              </a:rPr>
              <a:t>Session Objectives </a:t>
            </a:r>
            <a:r>
              <a:rPr lang="en-AU" sz="3600" b="1" i="0" u="none" strike="noStrike" cap="none">
                <a:solidFill>
                  <a:srgbClr val="262626"/>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02" name="Google Shape;102;g3675c5b99c2_0_161"/>
          <p:cNvSpPr txBox="1"/>
          <p:nvPr/>
        </p:nvSpPr>
        <p:spPr>
          <a:xfrm>
            <a:off x="3435849" y="2003050"/>
            <a:ext cx="83724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AU" sz="2400" dirty="0">
                <a:solidFill>
                  <a:srgbClr val="262626"/>
                </a:solidFill>
              </a:rPr>
              <a:t>Learn about Science Assist and how we can help you make science education safer and more enjoyable</a:t>
            </a:r>
            <a:endParaRPr sz="2400" i="0" u="none" strike="noStrike" cap="none" dirty="0">
              <a:solidFill>
                <a:srgbClr val="262626"/>
              </a:solidFill>
            </a:endParaRPr>
          </a:p>
        </p:txBody>
      </p:sp>
      <p:sp>
        <p:nvSpPr>
          <p:cNvPr id="103" name="Google Shape;103;g3675c5b99c2_0_161"/>
          <p:cNvSpPr txBox="1"/>
          <p:nvPr/>
        </p:nvSpPr>
        <p:spPr>
          <a:xfrm>
            <a:off x="3485800" y="3048325"/>
            <a:ext cx="82725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AU" sz="2400">
                <a:solidFill>
                  <a:srgbClr val="262626"/>
                </a:solidFill>
              </a:rPr>
              <a:t>Learn how to master the NEW Science Assist webpages</a:t>
            </a:r>
            <a:endParaRPr sz="2400" i="0" u="none" strike="noStrike" cap="none">
              <a:solidFill>
                <a:srgbClr val="262626"/>
              </a:solidFill>
            </a:endParaRPr>
          </a:p>
        </p:txBody>
      </p:sp>
      <p:sp>
        <p:nvSpPr>
          <p:cNvPr id="104" name="Google Shape;104;g3675c5b99c2_0_161"/>
          <p:cNvSpPr/>
          <p:nvPr/>
        </p:nvSpPr>
        <p:spPr>
          <a:xfrm>
            <a:off x="0" y="0"/>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5" name="Google Shape;105;g3675c5b99c2_0_161"/>
          <p:cNvSpPr txBox="1"/>
          <p:nvPr/>
        </p:nvSpPr>
        <p:spPr>
          <a:xfrm>
            <a:off x="3485791" y="3883724"/>
            <a:ext cx="64158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AU" sz="2400">
                <a:solidFill>
                  <a:srgbClr val="262626"/>
                </a:solidFill>
              </a:rPr>
              <a:t>Explore our most popular resources</a:t>
            </a:r>
            <a:endParaRPr sz="2400" i="0" u="none" strike="noStrike" cap="none">
              <a:solidFill>
                <a:srgbClr val="262626"/>
              </a:solidFill>
            </a:endParaRPr>
          </a:p>
        </p:txBody>
      </p:sp>
      <p:sp>
        <p:nvSpPr>
          <p:cNvPr id="106" name="Google Shape;106;g3675c5b99c2_0_161"/>
          <p:cNvSpPr txBox="1"/>
          <p:nvPr/>
        </p:nvSpPr>
        <p:spPr>
          <a:xfrm>
            <a:off x="3485791" y="4719107"/>
            <a:ext cx="6415800" cy="831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AU" sz="2400">
                <a:solidFill>
                  <a:srgbClr val="262626"/>
                </a:solidFill>
              </a:rPr>
              <a:t>Discover how our expert science advisory team can help with real-life questions.</a:t>
            </a:r>
            <a:endParaRPr sz="2900" i="0" u="none" strike="noStrike" cap="none">
              <a:solidFill>
                <a:srgbClr val="262626"/>
              </a:solidFill>
            </a:endParaRPr>
          </a:p>
        </p:txBody>
      </p:sp>
      <p:sp>
        <p:nvSpPr>
          <p:cNvPr id="107" name="Google Shape;107;g3675c5b99c2_0_161"/>
          <p:cNvSpPr/>
          <p:nvPr/>
        </p:nvSpPr>
        <p:spPr>
          <a:xfrm>
            <a:off x="3144217" y="4074763"/>
            <a:ext cx="139800" cy="139800"/>
          </a:xfrm>
          <a:prstGeom prst="ellipse">
            <a:avLst/>
          </a:prstGeom>
          <a:solidFill>
            <a:srgbClr val="5FD2FF"/>
          </a:solidFill>
          <a:ln w="9525" cap="flat" cmpd="sng">
            <a:solidFill>
              <a:srgbClr val="73737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8" name="Google Shape;108;g3675c5b99c2_0_161"/>
          <p:cNvSpPr/>
          <p:nvPr/>
        </p:nvSpPr>
        <p:spPr>
          <a:xfrm>
            <a:off x="3144225" y="3238539"/>
            <a:ext cx="139800" cy="139800"/>
          </a:xfrm>
          <a:prstGeom prst="ellipse">
            <a:avLst/>
          </a:prstGeom>
          <a:solidFill>
            <a:srgbClr val="6A0DAD"/>
          </a:solidFill>
          <a:ln w="9525" cap="flat" cmpd="sng">
            <a:solidFill>
              <a:srgbClr val="73737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9" name="Google Shape;109;g3675c5b99c2_0_161"/>
          <p:cNvSpPr/>
          <p:nvPr/>
        </p:nvSpPr>
        <p:spPr>
          <a:xfrm>
            <a:off x="3144227" y="2385604"/>
            <a:ext cx="139800" cy="139800"/>
          </a:xfrm>
          <a:prstGeom prst="ellipse">
            <a:avLst/>
          </a:prstGeom>
          <a:solidFill>
            <a:srgbClr val="00CF97"/>
          </a:solidFill>
          <a:ln w="9525" cap="flat" cmpd="sng">
            <a:solidFill>
              <a:srgbClr val="73737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0" name="Google Shape;110;g3675c5b99c2_0_161"/>
          <p:cNvSpPr/>
          <p:nvPr/>
        </p:nvSpPr>
        <p:spPr>
          <a:xfrm>
            <a:off x="3144226" y="4911001"/>
            <a:ext cx="139800" cy="139800"/>
          </a:xfrm>
          <a:prstGeom prst="ellipse">
            <a:avLst/>
          </a:prstGeom>
          <a:solidFill>
            <a:srgbClr val="FFA726"/>
          </a:solidFill>
          <a:ln w="9525" cap="flat" cmpd="sng">
            <a:solidFill>
              <a:srgbClr val="73737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11" name="Google Shape;111;g3675c5b99c2_0_161"/>
          <p:cNvPicPr preferRelativeResize="0"/>
          <p:nvPr/>
        </p:nvPicPr>
        <p:blipFill>
          <a:blip r:embed="rId3">
            <a:alphaModFix/>
          </a:blip>
          <a:stretch>
            <a:fillRect/>
          </a:stretch>
        </p:blipFill>
        <p:spPr>
          <a:xfrm>
            <a:off x="10248900" y="0"/>
            <a:ext cx="1943100" cy="10001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g369ab6f909b_0_224"/>
          <p:cNvSpPr txBox="1"/>
          <p:nvPr/>
        </p:nvSpPr>
        <p:spPr>
          <a:xfrm>
            <a:off x="2195850" y="1000113"/>
            <a:ext cx="87255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3200" b="1">
                <a:solidFill>
                  <a:srgbClr val="262626"/>
                </a:solidFill>
              </a:rPr>
              <a:t>Guidelines for Best Practice in Microbiology</a:t>
            </a:r>
            <a:endParaRPr sz="1000"/>
          </a:p>
        </p:txBody>
      </p:sp>
      <p:pic>
        <p:nvPicPr>
          <p:cNvPr id="294" name="Google Shape;294;g369ab6f909b_0_224" title="SciAst Microbiology 1000px.jpg"/>
          <p:cNvPicPr preferRelativeResize="0"/>
          <p:nvPr/>
        </p:nvPicPr>
        <p:blipFill rotWithShape="1">
          <a:blip r:embed="rId3">
            <a:alphaModFix/>
          </a:blip>
          <a:srcRect t="29048" r="4580" b="28663"/>
          <a:stretch/>
        </p:blipFill>
        <p:spPr>
          <a:xfrm>
            <a:off x="1511124" y="3307750"/>
            <a:ext cx="8724250" cy="2813949"/>
          </a:xfrm>
          <a:prstGeom prst="rect">
            <a:avLst/>
          </a:prstGeom>
          <a:noFill/>
          <a:ln>
            <a:noFill/>
          </a:ln>
        </p:spPr>
      </p:pic>
      <p:sp>
        <p:nvSpPr>
          <p:cNvPr id="295" name="Google Shape;295;g369ab6f909b_0_224"/>
          <p:cNvSpPr txBox="1"/>
          <p:nvPr/>
        </p:nvSpPr>
        <p:spPr>
          <a:xfrm>
            <a:off x="1609950" y="1702438"/>
            <a:ext cx="9897300" cy="158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AU" sz="2400"/>
              <a:t>These guidelines outline the underpinning knowledge and laboratory techniques required for schools to successfully prepare, deliver and disassemble microbiology practical activities in a manner designed to eliminate the risk of infection. </a:t>
            </a:r>
            <a:endParaRPr sz="2400"/>
          </a:p>
        </p:txBody>
      </p:sp>
      <p:pic>
        <p:nvPicPr>
          <p:cNvPr id="296" name="Google Shape;296;g369ab6f909b_0_224"/>
          <p:cNvPicPr preferRelativeResize="0"/>
          <p:nvPr/>
        </p:nvPicPr>
        <p:blipFill>
          <a:blip r:embed="rId4">
            <a:alphaModFix/>
          </a:blip>
          <a:stretch>
            <a:fillRect/>
          </a:stretch>
        </p:blipFill>
        <p:spPr>
          <a:xfrm>
            <a:off x="10248900" y="0"/>
            <a:ext cx="1943100" cy="10001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g369ab6f909b_0_228"/>
          <p:cNvSpPr txBox="1"/>
          <p:nvPr/>
        </p:nvSpPr>
        <p:spPr>
          <a:xfrm>
            <a:off x="3143250" y="0"/>
            <a:ext cx="70092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3200" b="1">
                <a:solidFill>
                  <a:srgbClr val="262626"/>
                </a:solidFill>
              </a:rPr>
              <a:t>Guidelines for Design and Secondary School Facilities</a:t>
            </a:r>
            <a:endParaRPr sz="3200" b="1">
              <a:solidFill>
                <a:srgbClr val="262626"/>
              </a:solidFill>
            </a:endParaRPr>
          </a:p>
        </p:txBody>
      </p:sp>
      <p:pic>
        <p:nvPicPr>
          <p:cNvPr id="302" name="Google Shape;302;g369ab6f909b_0_228"/>
          <p:cNvPicPr preferRelativeResize="0"/>
          <p:nvPr/>
        </p:nvPicPr>
        <p:blipFill rotWithShape="1">
          <a:blip r:embed="rId3">
            <a:alphaModFix/>
          </a:blip>
          <a:srcRect b="58480"/>
          <a:stretch/>
        </p:blipFill>
        <p:spPr>
          <a:xfrm>
            <a:off x="3376875" y="2692650"/>
            <a:ext cx="5932700" cy="3440300"/>
          </a:xfrm>
          <a:prstGeom prst="rect">
            <a:avLst/>
          </a:prstGeom>
          <a:noFill/>
          <a:ln>
            <a:noFill/>
          </a:ln>
        </p:spPr>
      </p:pic>
      <p:sp>
        <p:nvSpPr>
          <p:cNvPr id="303" name="Google Shape;303;g369ab6f909b_0_228"/>
          <p:cNvSpPr txBox="1"/>
          <p:nvPr/>
        </p:nvSpPr>
        <p:spPr>
          <a:xfrm>
            <a:off x="2207550" y="1168850"/>
            <a:ext cx="9207300" cy="128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AU" sz="2300"/>
              <a:t>Science Assist has developed these guidelines to assist school personnel in the design and planning of secondary school science facilities in Australian schools.</a:t>
            </a:r>
            <a:endParaRPr sz="2300"/>
          </a:p>
        </p:txBody>
      </p:sp>
      <p:pic>
        <p:nvPicPr>
          <p:cNvPr id="304" name="Google Shape;304;g369ab6f909b_0_228"/>
          <p:cNvPicPr preferRelativeResize="0"/>
          <p:nvPr/>
        </p:nvPicPr>
        <p:blipFill>
          <a:blip r:embed="rId4">
            <a:alphaModFix/>
          </a:blip>
          <a:stretch>
            <a:fillRect/>
          </a:stretch>
        </p:blipFill>
        <p:spPr>
          <a:xfrm>
            <a:off x="10248900" y="0"/>
            <a:ext cx="1943100" cy="10001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369ab6f909b_0_50"/>
          <p:cNvSpPr txBox="1"/>
          <p:nvPr/>
        </p:nvSpPr>
        <p:spPr>
          <a:xfrm>
            <a:off x="7282100" y="2183325"/>
            <a:ext cx="4788300" cy="269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AU" sz="3200" b="1"/>
              <a:t>We have Key Learning Areas to help make it easy to find a Science area, topic or resource </a:t>
            </a:r>
            <a:endParaRPr sz="2400"/>
          </a:p>
        </p:txBody>
      </p:sp>
      <p:pic>
        <p:nvPicPr>
          <p:cNvPr id="310" name="Google Shape;310;g369ab6f909b_0_50"/>
          <p:cNvPicPr preferRelativeResize="0"/>
          <p:nvPr/>
        </p:nvPicPr>
        <p:blipFill>
          <a:blip r:embed="rId3">
            <a:alphaModFix/>
          </a:blip>
          <a:stretch>
            <a:fillRect/>
          </a:stretch>
        </p:blipFill>
        <p:spPr>
          <a:xfrm>
            <a:off x="0" y="1045625"/>
            <a:ext cx="7282100" cy="5226125"/>
          </a:xfrm>
          <a:prstGeom prst="rect">
            <a:avLst/>
          </a:prstGeom>
          <a:noFill/>
          <a:ln>
            <a:noFill/>
          </a:ln>
        </p:spPr>
      </p:pic>
      <p:pic>
        <p:nvPicPr>
          <p:cNvPr id="311" name="Google Shape;311;g369ab6f909b_0_50"/>
          <p:cNvPicPr preferRelativeResize="0"/>
          <p:nvPr/>
        </p:nvPicPr>
        <p:blipFill>
          <a:blip r:embed="rId4">
            <a:alphaModFix/>
          </a:blip>
          <a:stretch>
            <a:fillRect/>
          </a:stretch>
        </p:blipFill>
        <p:spPr>
          <a:xfrm>
            <a:off x="10248900" y="0"/>
            <a:ext cx="1943100" cy="10001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369ab6f909b_0_212"/>
          <p:cNvSpPr txBox="1"/>
          <p:nvPr/>
        </p:nvSpPr>
        <p:spPr>
          <a:xfrm>
            <a:off x="3172100" y="108175"/>
            <a:ext cx="7918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3600" b="1">
                <a:solidFill>
                  <a:srgbClr val="262626"/>
                </a:solidFill>
              </a:rPr>
              <a:t>Resources  </a:t>
            </a:r>
            <a:endParaRPr/>
          </a:p>
        </p:txBody>
      </p:sp>
      <p:pic>
        <p:nvPicPr>
          <p:cNvPr id="317" name="Google Shape;317;g369ab6f909b_0_212"/>
          <p:cNvPicPr preferRelativeResize="0"/>
          <p:nvPr/>
        </p:nvPicPr>
        <p:blipFill>
          <a:blip r:embed="rId3">
            <a:alphaModFix/>
          </a:blip>
          <a:stretch>
            <a:fillRect/>
          </a:stretch>
        </p:blipFill>
        <p:spPr>
          <a:xfrm>
            <a:off x="-112425" y="2242550"/>
            <a:ext cx="10080225" cy="4032075"/>
          </a:xfrm>
          <a:prstGeom prst="rect">
            <a:avLst/>
          </a:prstGeom>
          <a:noFill/>
          <a:ln>
            <a:noFill/>
          </a:ln>
        </p:spPr>
      </p:pic>
      <p:sp>
        <p:nvSpPr>
          <p:cNvPr id="318" name="Google Shape;318;g369ab6f909b_0_212"/>
          <p:cNvSpPr txBox="1"/>
          <p:nvPr/>
        </p:nvSpPr>
        <p:spPr>
          <a:xfrm>
            <a:off x="2678350" y="847075"/>
            <a:ext cx="8750400" cy="13956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AU" sz="2400"/>
              <a:t>Brief introduction or overview of the article or activity.</a:t>
            </a:r>
            <a:endParaRPr sz="2400"/>
          </a:p>
          <a:p>
            <a:pPr marL="457200" lvl="0" indent="-381000" algn="l" rtl="0">
              <a:spcBef>
                <a:spcPts val="0"/>
              </a:spcBef>
              <a:spcAft>
                <a:spcPts val="0"/>
              </a:spcAft>
              <a:buSzPts val="2400"/>
              <a:buChar char="-"/>
            </a:pPr>
            <a:r>
              <a:rPr lang="en-AU" sz="2400"/>
              <a:t>Downloadable PDF so you can print. </a:t>
            </a:r>
            <a:endParaRPr sz="2400"/>
          </a:p>
          <a:p>
            <a:pPr marL="457200" lvl="0" indent="-381000" algn="l" rtl="0">
              <a:spcBef>
                <a:spcPts val="0"/>
              </a:spcBef>
              <a:spcAft>
                <a:spcPts val="0"/>
              </a:spcAft>
              <a:buSzPts val="2400"/>
              <a:buChar char="-"/>
            </a:pPr>
            <a:r>
              <a:rPr lang="en-AU" sz="2400"/>
              <a:t>Tags to find other related resources or topics </a:t>
            </a:r>
            <a:endParaRPr sz="2400"/>
          </a:p>
        </p:txBody>
      </p:sp>
      <p:pic>
        <p:nvPicPr>
          <p:cNvPr id="319" name="Google Shape;319;g369ab6f909b_0_212"/>
          <p:cNvPicPr preferRelativeResize="0"/>
          <p:nvPr/>
        </p:nvPicPr>
        <p:blipFill>
          <a:blip r:embed="rId4">
            <a:alphaModFix/>
          </a:blip>
          <a:stretch>
            <a:fillRect/>
          </a:stretch>
        </p:blipFill>
        <p:spPr>
          <a:xfrm>
            <a:off x="10248900" y="0"/>
            <a:ext cx="1943100" cy="10001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Google Shape;324;g369ab6f909b_0_21"/>
          <p:cNvPicPr preferRelativeResize="0"/>
          <p:nvPr/>
        </p:nvPicPr>
        <p:blipFill>
          <a:blip r:embed="rId3">
            <a:alphaModFix/>
          </a:blip>
          <a:stretch>
            <a:fillRect/>
          </a:stretch>
        </p:blipFill>
        <p:spPr>
          <a:xfrm>
            <a:off x="1145500" y="2278575"/>
            <a:ext cx="8823850" cy="3900925"/>
          </a:xfrm>
          <a:prstGeom prst="rect">
            <a:avLst/>
          </a:prstGeom>
          <a:noFill/>
          <a:ln>
            <a:noFill/>
          </a:ln>
        </p:spPr>
      </p:pic>
      <p:sp>
        <p:nvSpPr>
          <p:cNvPr id="325" name="Google Shape;325;g369ab6f909b_0_21"/>
          <p:cNvSpPr txBox="1"/>
          <p:nvPr/>
        </p:nvSpPr>
        <p:spPr>
          <a:xfrm>
            <a:off x="3144224" y="265775"/>
            <a:ext cx="8153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AU" sz="3600" b="1">
                <a:solidFill>
                  <a:srgbClr val="262626"/>
                </a:solidFill>
              </a:rPr>
              <a:t>Resources – Search Function </a:t>
            </a:r>
            <a:endParaRPr sz="3600" b="1" i="0" u="none" strike="noStrike" cap="none">
              <a:solidFill>
                <a:srgbClr val="262626"/>
              </a:solidFill>
              <a:latin typeface="Arial"/>
              <a:ea typeface="Arial"/>
              <a:cs typeface="Arial"/>
              <a:sym typeface="Arial"/>
            </a:endParaRPr>
          </a:p>
        </p:txBody>
      </p:sp>
      <p:sp>
        <p:nvSpPr>
          <p:cNvPr id="326" name="Google Shape;326;g369ab6f909b_0_21"/>
          <p:cNvSpPr txBox="1"/>
          <p:nvPr/>
        </p:nvSpPr>
        <p:spPr>
          <a:xfrm>
            <a:off x="2358000" y="912275"/>
            <a:ext cx="8823900" cy="136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AU" sz="2300"/>
              <a:t>Our search function allows you to search areas of interest, learning areas, key words, tags, year levels and curriculum codes. </a:t>
            </a:r>
            <a:endParaRPr sz="2300"/>
          </a:p>
          <a:p>
            <a:pPr marL="0" lvl="0" indent="0" algn="l" rtl="0">
              <a:spcBef>
                <a:spcPts val="0"/>
              </a:spcBef>
              <a:spcAft>
                <a:spcPts val="0"/>
              </a:spcAft>
              <a:buNone/>
            </a:pPr>
            <a:endParaRPr sz="600"/>
          </a:p>
          <a:p>
            <a:pPr marL="0" lvl="0" indent="0" algn="l" rtl="0">
              <a:spcBef>
                <a:spcPts val="0"/>
              </a:spcBef>
              <a:spcAft>
                <a:spcPts val="0"/>
              </a:spcAft>
              <a:buNone/>
            </a:pPr>
            <a:r>
              <a:rPr lang="en-AU" sz="2300"/>
              <a:t>You can also use our advanced search option.</a:t>
            </a:r>
            <a:endParaRPr sz="2300"/>
          </a:p>
        </p:txBody>
      </p:sp>
      <p:pic>
        <p:nvPicPr>
          <p:cNvPr id="327" name="Google Shape;327;g369ab6f909b_0_21"/>
          <p:cNvPicPr preferRelativeResize="0"/>
          <p:nvPr/>
        </p:nvPicPr>
        <p:blipFill>
          <a:blip r:embed="rId4">
            <a:alphaModFix/>
          </a:blip>
          <a:stretch>
            <a:fillRect/>
          </a:stretch>
        </p:blipFill>
        <p:spPr>
          <a:xfrm>
            <a:off x="10248900" y="0"/>
            <a:ext cx="1943100" cy="10001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g369ab6f909b_0_268"/>
          <p:cNvSpPr txBox="1"/>
          <p:nvPr/>
        </p:nvSpPr>
        <p:spPr>
          <a:xfrm>
            <a:off x="3144224" y="265775"/>
            <a:ext cx="8153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AU" sz="3600" b="1">
                <a:solidFill>
                  <a:srgbClr val="262626"/>
                </a:solidFill>
              </a:rPr>
              <a:t>Australian Curriculum Codes</a:t>
            </a:r>
            <a:endParaRPr sz="3600" b="1" i="0" u="none" strike="noStrike" cap="none">
              <a:solidFill>
                <a:srgbClr val="262626"/>
              </a:solidFill>
              <a:latin typeface="Arial"/>
              <a:ea typeface="Arial"/>
              <a:cs typeface="Arial"/>
              <a:sym typeface="Arial"/>
            </a:endParaRPr>
          </a:p>
        </p:txBody>
      </p:sp>
      <p:sp>
        <p:nvSpPr>
          <p:cNvPr id="333" name="Google Shape;333;g369ab6f909b_0_268"/>
          <p:cNvSpPr txBox="1"/>
          <p:nvPr/>
        </p:nvSpPr>
        <p:spPr>
          <a:xfrm>
            <a:off x="2156725" y="1041700"/>
            <a:ext cx="9612300" cy="145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AU" sz="2300"/>
              <a:t>You can find references to Australian Curriculum Codes V9 along with the previous version 8.4 on relevant resources.  You can search these codes in our search tool on the resource home page  </a:t>
            </a:r>
            <a:endParaRPr sz="2300"/>
          </a:p>
        </p:txBody>
      </p:sp>
      <p:pic>
        <p:nvPicPr>
          <p:cNvPr id="334" name="Google Shape;334;g369ab6f909b_0_268"/>
          <p:cNvPicPr preferRelativeResize="0"/>
          <p:nvPr/>
        </p:nvPicPr>
        <p:blipFill>
          <a:blip r:embed="rId3">
            <a:alphaModFix/>
          </a:blip>
          <a:stretch>
            <a:fillRect/>
          </a:stretch>
        </p:blipFill>
        <p:spPr>
          <a:xfrm>
            <a:off x="0" y="2623725"/>
            <a:ext cx="10644875" cy="3732250"/>
          </a:xfrm>
          <a:prstGeom prst="rect">
            <a:avLst/>
          </a:prstGeom>
          <a:noFill/>
          <a:ln>
            <a:noFill/>
          </a:ln>
        </p:spPr>
      </p:pic>
      <p:pic>
        <p:nvPicPr>
          <p:cNvPr id="335" name="Google Shape;335;g369ab6f909b_0_268"/>
          <p:cNvPicPr preferRelativeResize="0"/>
          <p:nvPr/>
        </p:nvPicPr>
        <p:blipFill>
          <a:blip r:embed="rId4">
            <a:alphaModFix/>
          </a:blip>
          <a:stretch>
            <a:fillRect/>
          </a:stretch>
        </p:blipFill>
        <p:spPr>
          <a:xfrm>
            <a:off x="10248900" y="0"/>
            <a:ext cx="1943100" cy="10001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g369ab6f909b_0_132"/>
          <p:cNvSpPr txBox="1"/>
          <p:nvPr/>
        </p:nvSpPr>
        <p:spPr>
          <a:xfrm>
            <a:off x="2588250" y="3225975"/>
            <a:ext cx="70155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AU" sz="2800" b="1">
                <a:solidFill>
                  <a:srgbClr val="262626"/>
                </a:solidFill>
              </a:rPr>
              <a:t> </a:t>
            </a:r>
            <a:r>
              <a:rPr lang="en-AU" sz="3600" b="1">
                <a:solidFill>
                  <a:srgbClr val="262626"/>
                </a:solidFill>
              </a:rPr>
              <a:t>Q&amp;A – Questions &amp; Answers</a:t>
            </a:r>
            <a:endParaRPr sz="2800" b="1" i="0" u="none" strike="noStrike" cap="none">
              <a:solidFill>
                <a:srgbClr val="262626"/>
              </a:solidFill>
              <a:latin typeface="Arial"/>
              <a:ea typeface="Arial"/>
              <a:cs typeface="Arial"/>
              <a:sym typeface="Arial"/>
            </a:endParaRPr>
          </a:p>
        </p:txBody>
      </p:sp>
      <p:pic>
        <p:nvPicPr>
          <p:cNvPr id="341" name="Google Shape;341;g369ab6f909b_0_132" descr="A logo with blue text"/>
          <p:cNvPicPr preferRelativeResize="0"/>
          <p:nvPr/>
        </p:nvPicPr>
        <p:blipFill rotWithShape="1">
          <a:blip r:embed="rId3">
            <a:alphaModFix/>
          </a:blip>
          <a:srcRect/>
          <a:stretch/>
        </p:blipFill>
        <p:spPr>
          <a:xfrm>
            <a:off x="3739422" y="731598"/>
            <a:ext cx="4124417" cy="1535449"/>
          </a:xfrm>
          <a:prstGeom prst="rect">
            <a:avLst/>
          </a:prstGeom>
          <a:noFill/>
          <a:ln>
            <a:noFill/>
          </a:ln>
        </p:spPr>
      </p:pic>
      <p:pic>
        <p:nvPicPr>
          <p:cNvPr id="342" name="Google Shape;342;g369ab6f909b_0_132"/>
          <p:cNvPicPr preferRelativeResize="0"/>
          <p:nvPr/>
        </p:nvPicPr>
        <p:blipFill>
          <a:blip r:embed="rId4">
            <a:alphaModFix/>
          </a:blip>
          <a:stretch>
            <a:fillRect/>
          </a:stretch>
        </p:blipFill>
        <p:spPr>
          <a:xfrm>
            <a:off x="10248900" y="0"/>
            <a:ext cx="1943100" cy="10001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g369ab6f909b_0_61" descr="A logo with blue text"/>
          <p:cNvPicPr preferRelativeResize="0"/>
          <p:nvPr/>
        </p:nvPicPr>
        <p:blipFill rotWithShape="1">
          <a:blip r:embed="rId3">
            <a:alphaModFix/>
          </a:blip>
          <a:srcRect/>
          <a:stretch/>
        </p:blipFill>
        <p:spPr>
          <a:xfrm>
            <a:off x="1836774" y="1381224"/>
            <a:ext cx="2800925" cy="1042725"/>
          </a:xfrm>
          <a:prstGeom prst="rect">
            <a:avLst/>
          </a:prstGeom>
          <a:noFill/>
          <a:ln>
            <a:noFill/>
          </a:ln>
        </p:spPr>
      </p:pic>
      <p:sp>
        <p:nvSpPr>
          <p:cNvPr id="348" name="Google Shape;348;g369ab6f909b_0_61"/>
          <p:cNvSpPr txBox="1"/>
          <p:nvPr/>
        </p:nvSpPr>
        <p:spPr>
          <a:xfrm>
            <a:off x="223375" y="4594225"/>
            <a:ext cx="4249500" cy="142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AU" sz="2400">
                <a:solidFill>
                  <a:schemeClr val="dk1"/>
                </a:solidFill>
              </a:rPr>
              <a:t>Our subscribers have the ability to also ‘ask questions’ to our Science Advisors. </a:t>
            </a:r>
            <a:endParaRPr sz="2400">
              <a:solidFill>
                <a:schemeClr val="dk1"/>
              </a:solidFill>
            </a:endParaRPr>
          </a:p>
          <a:p>
            <a:pPr marL="0" lvl="0" indent="0" algn="l" rtl="0">
              <a:spcBef>
                <a:spcPts val="0"/>
              </a:spcBef>
              <a:spcAft>
                <a:spcPts val="0"/>
              </a:spcAft>
              <a:buNone/>
            </a:pPr>
            <a:endParaRPr sz="2400"/>
          </a:p>
        </p:txBody>
      </p:sp>
      <p:pic>
        <p:nvPicPr>
          <p:cNvPr id="349" name="Google Shape;349;g369ab6f909b_0_61"/>
          <p:cNvPicPr preferRelativeResize="0"/>
          <p:nvPr/>
        </p:nvPicPr>
        <p:blipFill rotWithShape="1">
          <a:blip r:embed="rId4">
            <a:alphaModFix/>
          </a:blip>
          <a:srcRect b="20704"/>
          <a:stretch/>
        </p:blipFill>
        <p:spPr>
          <a:xfrm>
            <a:off x="4637825" y="390250"/>
            <a:ext cx="5535151" cy="5882999"/>
          </a:xfrm>
          <a:prstGeom prst="rect">
            <a:avLst/>
          </a:prstGeom>
          <a:noFill/>
          <a:ln>
            <a:noFill/>
          </a:ln>
        </p:spPr>
      </p:pic>
      <p:sp>
        <p:nvSpPr>
          <p:cNvPr id="350" name="Google Shape;350;g369ab6f909b_0_61"/>
          <p:cNvSpPr txBox="1"/>
          <p:nvPr/>
        </p:nvSpPr>
        <p:spPr>
          <a:xfrm>
            <a:off x="223375" y="2910025"/>
            <a:ext cx="4414500" cy="168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AU" sz="2400">
                <a:solidFill>
                  <a:schemeClr val="dk1"/>
                </a:solidFill>
              </a:rPr>
              <a:t>Our Q&amp;A page is a popular tool where you can find real-life questions from schools and responses on safety issues. </a:t>
            </a:r>
            <a:endParaRPr sz="2400"/>
          </a:p>
        </p:txBody>
      </p:sp>
      <p:pic>
        <p:nvPicPr>
          <p:cNvPr id="351" name="Google Shape;351;g369ab6f909b_0_61"/>
          <p:cNvPicPr preferRelativeResize="0"/>
          <p:nvPr/>
        </p:nvPicPr>
        <p:blipFill>
          <a:blip r:embed="rId5">
            <a:alphaModFix/>
          </a:blip>
          <a:stretch>
            <a:fillRect/>
          </a:stretch>
        </p:blipFill>
        <p:spPr>
          <a:xfrm>
            <a:off x="10248900" y="0"/>
            <a:ext cx="1943100" cy="10001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6" name="Google Shape;356;g36783f130e4_0_55"/>
          <p:cNvPicPr preferRelativeResize="0"/>
          <p:nvPr/>
        </p:nvPicPr>
        <p:blipFill>
          <a:blip r:embed="rId3">
            <a:alphaModFix/>
          </a:blip>
          <a:stretch>
            <a:fillRect/>
          </a:stretch>
        </p:blipFill>
        <p:spPr>
          <a:xfrm>
            <a:off x="0" y="0"/>
            <a:ext cx="9243949" cy="6199626"/>
          </a:xfrm>
          <a:prstGeom prst="rect">
            <a:avLst/>
          </a:prstGeom>
          <a:noFill/>
          <a:ln>
            <a:noFill/>
          </a:ln>
        </p:spPr>
      </p:pic>
      <p:pic>
        <p:nvPicPr>
          <p:cNvPr id="357" name="Google Shape;357;g36783f130e4_0_55"/>
          <p:cNvPicPr preferRelativeResize="0"/>
          <p:nvPr/>
        </p:nvPicPr>
        <p:blipFill>
          <a:blip r:embed="rId4">
            <a:alphaModFix/>
          </a:blip>
          <a:stretch>
            <a:fillRect/>
          </a:stretch>
        </p:blipFill>
        <p:spPr>
          <a:xfrm>
            <a:off x="10248900" y="0"/>
            <a:ext cx="1943100" cy="10001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g369ab6f909b_0_137"/>
          <p:cNvSpPr txBox="1"/>
          <p:nvPr/>
        </p:nvSpPr>
        <p:spPr>
          <a:xfrm>
            <a:off x="2588250" y="3225975"/>
            <a:ext cx="70155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AU" sz="3600" b="1">
                <a:solidFill>
                  <a:srgbClr val="262626"/>
                </a:solidFill>
              </a:rPr>
              <a:t>About Page – Science Assist </a:t>
            </a:r>
            <a:endParaRPr sz="2800" b="1" i="0" u="none" strike="noStrike" cap="none">
              <a:solidFill>
                <a:srgbClr val="262626"/>
              </a:solidFill>
              <a:latin typeface="Arial"/>
              <a:ea typeface="Arial"/>
              <a:cs typeface="Arial"/>
              <a:sym typeface="Arial"/>
            </a:endParaRPr>
          </a:p>
        </p:txBody>
      </p:sp>
      <p:pic>
        <p:nvPicPr>
          <p:cNvPr id="363" name="Google Shape;363;g369ab6f909b_0_137" descr="A logo with blue text"/>
          <p:cNvPicPr preferRelativeResize="0"/>
          <p:nvPr/>
        </p:nvPicPr>
        <p:blipFill rotWithShape="1">
          <a:blip r:embed="rId3">
            <a:alphaModFix/>
          </a:blip>
          <a:srcRect/>
          <a:stretch/>
        </p:blipFill>
        <p:spPr>
          <a:xfrm>
            <a:off x="3739422" y="731598"/>
            <a:ext cx="4124417" cy="1535449"/>
          </a:xfrm>
          <a:prstGeom prst="rect">
            <a:avLst/>
          </a:prstGeom>
          <a:noFill/>
          <a:ln>
            <a:noFill/>
          </a:ln>
        </p:spPr>
      </p:pic>
      <p:pic>
        <p:nvPicPr>
          <p:cNvPr id="364" name="Google Shape;364;g369ab6f909b_0_137"/>
          <p:cNvPicPr preferRelativeResize="0"/>
          <p:nvPr/>
        </p:nvPicPr>
        <p:blipFill>
          <a:blip r:embed="rId4">
            <a:alphaModFix/>
          </a:blip>
          <a:stretch>
            <a:fillRect/>
          </a:stretch>
        </p:blipFill>
        <p:spPr>
          <a:xfrm>
            <a:off x="10248900" y="0"/>
            <a:ext cx="1943100" cy="1000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3"/>
          <p:cNvSpPr txBox="1"/>
          <p:nvPr/>
        </p:nvSpPr>
        <p:spPr>
          <a:xfrm>
            <a:off x="3546200" y="3260591"/>
            <a:ext cx="56265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AU" sz="3600" b="1" i="0" u="none" strike="noStrike" cap="none">
                <a:solidFill>
                  <a:srgbClr val="262626"/>
                </a:solidFill>
                <a:latin typeface="Arial"/>
                <a:ea typeface="Arial"/>
                <a:cs typeface="Arial"/>
                <a:sym typeface="Arial"/>
              </a:rPr>
              <a:t>What is Science Assist ?</a:t>
            </a:r>
            <a:endParaRPr sz="3600" b="1" i="0" u="none" strike="noStrike" cap="none">
              <a:solidFill>
                <a:srgbClr val="262626"/>
              </a:solidFill>
              <a:latin typeface="Arial"/>
              <a:ea typeface="Arial"/>
              <a:cs typeface="Arial"/>
              <a:sym typeface="Arial"/>
            </a:endParaRPr>
          </a:p>
        </p:txBody>
      </p:sp>
      <p:pic>
        <p:nvPicPr>
          <p:cNvPr id="117" name="Google Shape;117;p3" descr="A logo with blue text"/>
          <p:cNvPicPr preferRelativeResize="0"/>
          <p:nvPr/>
        </p:nvPicPr>
        <p:blipFill rotWithShape="1">
          <a:blip r:embed="rId3">
            <a:alphaModFix/>
          </a:blip>
          <a:srcRect/>
          <a:stretch/>
        </p:blipFill>
        <p:spPr>
          <a:xfrm>
            <a:off x="3739422" y="731598"/>
            <a:ext cx="4124417" cy="1535449"/>
          </a:xfrm>
          <a:prstGeom prst="rect">
            <a:avLst/>
          </a:prstGeom>
          <a:noFill/>
          <a:ln>
            <a:noFill/>
          </a:ln>
        </p:spPr>
      </p:pic>
      <p:pic>
        <p:nvPicPr>
          <p:cNvPr id="118" name="Google Shape;118;p3"/>
          <p:cNvPicPr preferRelativeResize="0"/>
          <p:nvPr/>
        </p:nvPicPr>
        <p:blipFill>
          <a:blip r:embed="rId4">
            <a:alphaModFix/>
          </a:blip>
          <a:stretch>
            <a:fillRect/>
          </a:stretch>
        </p:blipFill>
        <p:spPr>
          <a:xfrm>
            <a:off x="10248900" y="0"/>
            <a:ext cx="1943100" cy="10001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369ab6f909b_0_75"/>
          <p:cNvSpPr txBox="1"/>
          <p:nvPr/>
        </p:nvSpPr>
        <p:spPr>
          <a:xfrm>
            <a:off x="377425" y="4003375"/>
            <a:ext cx="4233900" cy="21099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AU" sz="2400"/>
              <a:t>What is Science Assist?</a:t>
            </a:r>
            <a:endParaRPr sz="2400"/>
          </a:p>
          <a:p>
            <a:pPr marL="457200" lvl="0" indent="-381000" algn="l" rtl="0">
              <a:spcBef>
                <a:spcPts val="0"/>
              </a:spcBef>
              <a:spcAft>
                <a:spcPts val="0"/>
              </a:spcAft>
              <a:buSzPts val="2400"/>
              <a:buChar char="-"/>
            </a:pPr>
            <a:r>
              <a:rPr lang="en-AU" sz="2400"/>
              <a:t>Our team </a:t>
            </a:r>
            <a:endParaRPr sz="2400"/>
          </a:p>
          <a:p>
            <a:pPr marL="457200" lvl="0" indent="-381000" algn="l" rtl="0">
              <a:spcBef>
                <a:spcPts val="0"/>
              </a:spcBef>
              <a:spcAft>
                <a:spcPts val="0"/>
              </a:spcAft>
              <a:buSzPts val="2400"/>
              <a:buChar char="-"/>
            </a:pPr>
            <a:r>
              <a:rPr lang="en-AU" sz="2400"/>
              <a:t>Our history </a:t>
            </a:r>
            <a:endParaRPr sz="2400"/>
          </a:p>
          <a:p>
            <a:pPr marL="457200" lvl="0" indent="-381000" algn="l" rtl="0">
              <a:spcBef>
                <a:spcPts val="0"/>
              </a:spcBef>
              <a:spcAft>
                <a:spcPts val="0"/>
              </a:spcAft>
              <a:buSzPts val="2400"/>
              <a:buChar char="-"/>
            </a:pPr>
            <a:r>
              <a:rPr lang="en-AU" sz="2400"/>
              <a:t>How to subscribe </a:t>
            </a:r>
            <a:endParaRPr sz="2400"/>
          </a:p>
          <a:p>
            <a:pPr marL="457200" lvl="0" indent="-381000" algn="l" rtl="0">
              <a:spcBef>
                <a:spcPts val="0"/>
              </a:spcBef>
              <a:spcAft>
                <a:spcPts val="0"/>
              </a:spcAft>
              <a:buSzPts val="2400"/>
              <a:buChar char="-"/>
            </a:pPr>
            <a:r>
              <a:rPr lang="en-AU" sz="2400"/>
              <a:t>Subscription costs.</a:t>
            </a:r>
            <a:endParaRPr sz="2400"/>
          </a:p>
        </p:txBody>
      </p:sp>
      <p:sp>
        <p:nvSpPr>
          <p:cNvPr id="370" name="Google Shape;370;g369ab6f909b_0_75"/>
          <p:cNvSpPr txBox="1"/>
          <p:nvPr/>
        </p:nvSpPr>
        <p:spPr>
          <a:xfrm>
            <a:off x="1182450" y="1290825"/>
            <a:ext cx="3241500" cy="123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3400" b="1">
                <a:solidFill>
                  <a:srgbClr val="262626"/>
                </a:solidFill>
              </a:rPr>
              <a:t>      About </a:t>
            </a:r>
            <a:endParaRPr sz="3400" b="1">
              <a:solidFill>
                <a:srgbClr val="262626"/>
              </a:solidFill>
            </a:endParaRPr>
          </a:p>
          <a:p>
            <a:pPr marL="0" lvl="0" indent="0" algn="l" rtl="0">
              <a:spcBef>
                <a:spcPts val="0"/>
              </a:spcBef>
              <a:spcAft>
                <a:spcPts val="0"/>
              </a:spcAft>
              <a:buNone/>
            </a:pPr>
            <a:r>
              <a:rPr lang="en-AU" sz="3400" b="1">
                <a:solidFill>
                  <a:srgbClr val="262626"/>
                </a:solidFill>
              </a:rPr>
              <a:t>Science Assist </a:t>
            </a:r>
            <a:endParaRPr sz="1200"/>
          </a:p>
        </p:txBody>
      </p:sp>
      <p:pic>
        <p:nvPicPr>
          <p:cNvPr id="371" name="Google Shape;371;g369ab6f909b_0_75"/>
          <p:cNvPicPr preferRelativeResize="0"/>
          <p:nvPr/>
        </p:nvPicPr>
        <p:blipFill>
          <a:blip r:embed="rId3">
            <a:alphaModFix/>
          </a:blip>
          <a:stretch>
            <a:fillRect/>
          </a:stretch>
        </p:blipFill>
        <p:spPr>
          <a:xfrm>
            <a:off x="4611325" y="303700"/>
            <a:ext cx="5528125" cy="5855950"/>
          </a:xfrm>
          <a:prstGeom prst="rect">
            <a:avLst/>
          </a:prstGeom>
          <a:noFill/>
          <a:ln>
            <a:noFill/>
          </a:ln>
        </p:spPr>
      </p:pic>
      <p:sp>
        <p:nvSpPr>
          <p:cNvPr id="372" name="Google Shape;372;g369ab6f909b_0_75"/>
          <p:cNvSpPr txBox="1"/>
          <p:nvPr/>
        </p:nvSpPr>
        <p:spPr>
          <a:xfrm>
            <a:off x="307000" y="2713075"/>
            <a:ext cx="4233900" cy="12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AU" sz="2400"/>
              <a:t>You can find out more about Science Assist on this page including:</a:t>
            </a:r>
            <a:endParaRPr sz="2400"/>
          </a:p>
        </p:txBody>
      </p:sp>
      <p:pic>
        <p:nvPicPr>
          <p:cNvPr id="373" name="Google Shape;373;g369ab6f909b_0_75"/>
          <p:cNvPicPr preferRelativeResize="0"/>
          <p:nvPr/>
        </p:nvPicPr>
        <p:blipFill>
          <a:blip r:embed="rId4">
            <a:alphaModFix/>
          </a:blip>
          <a:stretch>
            <a:fillRect/>
          </a:stretch>
        </p:blipFill>
        <p:spPr>
          <a:xfrm>
            <a:off x="10248900" y="0"/>
            <a:ext cx="1943100" cy="10001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g369d1ab8975_0_1"/>
          <p:cNvSpPr txBox="1"/>
          <p:nvPr/>
        </p:nvSpPr>
        <p:spPr>
          <a:xfrm>
            <a:off x="2588250" y="3225975"/>
            <a:ext cx="70155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AU" sz="3600" b="1">
                <a:solidFill>
                  <a:srgbClr val="262626"/>
                </a:solidFill>
              </a:rPr>
              <a:t>News and Events Page</a:t>
            </a:r>
            <a:endParaRPr sz="2800" b="1" i="0" u="none" strike="noStrike" cap="none">
              <a:solidFill>
                <a:srgbClr val="262626"/>
              </a:solidFill>
              <a:latin typeface="Arial"/>
              <a:ea typeface="Arial"/>
              <a:cs typeface="Arial"/>
              <a:sym typeface="Arial"/>
            </a:endParaRPr>
          </a:p>
        </p:txBody>
      </p:sp>
      <p:pic>
        <p:nvPicPr>
          <p:cNvPr id="379" name="Google Shape;379;g369d1ab8975_0_1" descr="A logo with blue text"/>
          <p:cNvPicPr preferRelativeResize="0"/>
          <p:nvPr/>
        </p:nvPicPr>
        <p:blipFill rotWithShape="1">
          <a:blip r:embed="rId3">
            <a:alphaModFix/>
          </a:blip>
          <a:srcRect/>
          <a:stretch/>
        </p:blipFill>
        <p:spPr>
          <a:xfrm>
            <a:off x="3739422" y="731598"/>
            <a:ext cx="4124417" cy="1535449"/>
          </a:xfrm>
          <a:prstGeom prst="rect">
            <a:avLst/>
          </a:prstGeom>
          <a:noFill/>
          <a:ln>
            <a:noFill/>
          </a:ln>
        </p:spPr>
      </p:pic>
      <p:pic>
        <p:nvPicPr>
          <p:cNvPr id="380" name="Google Shape;380;g369d1ab8975_0_1"/>
          <p:cNvPicPr preferRelativeResize="0"/>
          <p:nvPr/>
        </p:nvPicPr>
        <p:blipFill>
          <a:blip r:embed="rId4">
            <a:alphaModFix/>
          </a:blip>
          <a:stretch>
            <a:fillRect/>
          </a:stretch>
        </p:blipFill>
        <p:spPr>
          <a:xfrm>
            <a:off x="10248900" y="0"/>
            <a:ext cx="1943100" cy="10001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g369ab6f909b_0_83"/>
          <p:cNvSpPr txBox="1"/>
          <p:nvPr/>
        </p:nvSpPr>
        <p:spPr>
          <a:xfrm>
            <a:off x="2499375" y="1126025"/>
            <a:ext cx="9055800" cy="157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AU" sz="2400"/>
              <a:t>Our News &amp; Events page is a new addition to our Science Assist website. This page will keep you up to date with news, upcoming events and webinars. We will also share interesting articles and blogs on topics of interest.  </a:t>
            </a:r>
            <a:endParaRPr sz="2400"/>
          </a:p>
        </p:txBody>
      </p:sp>
      <p:sp>
        <p:nvSpPr>
          <p:cNvPr id="386" name="Google Shape;386;g369ab6f909b_0_83"/>
          <p:cNvSpPr txBox="1"/>
          <p:nvPr/>
        </p:nvSpPr>
        <p:spPr>
          <a:xfrm>
            <a:off x="2846700" y="261225"/>
            <a:ext cx="74022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3600" b="1">
                <a:solidFill>
                  <a:srgbClr val="262626"/>
                </a:solidFill>
              </a:rPr>
              <a:t>News &amp; Events – Science Assist </a:t>
            </a:r>
            <a:endParaRPr/>
          </a:p>
        </p:txBody>
      </p:sp>
      <p:pic>
        <p:nvPicPr>
          <p:cNvPr id="387" name="Google Shape;387;g369ab6f909b_0_83"/>
          <p:cNvPicPr preferRelativeResize="0"/>
          <p:nvPr/>
        </p:nvPicPr>
        <p:blipFill rotWithShape="1">
          <a:blip r:embed="rId3">
            <a:alphaModFix/>
          </a:blip>
          <a:srcRect b="8950"/>
          <a:stretch/>
        </p:blipFill>
        <p:spPr>
          <a:xfrm>
            <a:off x="2499375" y="2827525"/>
            <a:ext cx="7513828" cy="3395225"/>
          </a:xfrm>
          <a:prstGeom prst="rect">
            <a:avLst/>
          </a:prstGeom>
          <a:noFill/>
          <a:ln>
            <a:noFill/>
          </a:ln>
        </p:spPr>
      </p:pic>
      <p:pic>
        <p:nvPicPr>
          <p:cNvPr id="388" name="Google Shape;388;g369ab6f909b_0_83"/>
          <p:cNvPicPr preferRelativeResize="0"/>
          <p:nvPr/>
        </p:nvPicPr>
        <p:blipFill>
          <a:blip r:embed="rId4">
            <a:alphaModFix/>
          </a:blip>
          <a:stretch>
            <a:fillRect/>
          </a:stretch>
        </p:blipFill>
        <p:spPr>
          <a:xfrm>
            <a:off x="10248900" y="0"/>
            <a:ext cx="1943100" cy="10001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g369d1ab8975_0_6"/>
          <p:cNvSpPr txBox="1"/>
          <p:nvPr/>
        </p:nvSpPr>
        <p:spPr>
          <a:xfrm>
            <a:off x="1257875" y="3244725"/>
            <a:ext cx="93684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AU" sz="3600" b="1">
                <a:solidFill>
                  <a:srgbClr val="262626"/>
                </a:solidFill>
              </a:rPr>
              <a:t>FAQ – Frequently Asked Questions Page</a:t>
            </a:r>
            <a:endParaRPr sz="2800" b="1" i="0" u="none" strike="noStrike" cap="none">
              <a:solidFill>
                <a:srgbClr val="262626"/>
              </a:solidFill>
              <a:latin typeface="Arial"/>
              <a:ea typeface="Arial"/>
              <a:cs typeface="Arial"/>
              <a:sym typeface="Arial"/>
            </a:endParaRPr>
          </a:p>
        </p:txBody>
      </p:sp>
      <p:pic>
        <p:nvPicPr>
          <p:cNvPr id="394" name="Google Shape;394;g369d1ab8975_0_6" descr="A logo with blue text"/>
          <p:cNvPicPr preferRelativeResize="0"/>
          <p:nvPr/>
        </p:nvPicPr>
        <p:blipFill rotWithShape="1">
          <a:blip r:embed="rId3">
            <a:alphaModFix/>
          </a:blip>
          <a:srcRect/>
          <a:stretch/>
        </p:blipFill>
        <p:spPr>
          <a:xfrm>
            <a:off x="3739422" y="731598"/>
            <a:ext cx="4124417" cy="1535449"/>
          </a:xfrm>
          <a:prstGeom prst="rect">
            <a:avLst/>
          </a:prstGeom>
          <a:noFill/>
          <a:ln>
            <a:noFill/>
          </a:ln>
        </p:spPr>
      </p:pic>
      <p:pic>
        <p:nvPicPr>
          <p:cNvPr id="395" name="Google Shape;395;g369d1ab8975_0_6"/>
          <p:cNvPicPr preferRelativeResize="0"/>
          <p:nvPr/>
        </p:nvPicPr>
        <p:blipFill>
          <a:blip r:embed="rId4">
            <a:alphaModFix/>
          </a:blip>
          <a:stretch>
            <a:fillRect/>
          </a:stretch>
        </p:blipFill>
        <p:spPr>
          <a:xfrm>
            <a:off x="10248900" y="0"/>
            <a:ext cx="1943100" cy="10001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g369ab6f909b_0_91"/>
          <p:cNvSpPr txBox="1"/>
          <p:nvPr/>
        </p:nvSpPr>
        <p:spPr>
          <a:xfrm>
            <a:off x="1219625" y="2237400"/>
            <a:ext cx="4127100" cy="360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AU" sz="2400"/>
              <a:t>Find information to questions about our website, along with how to instructions on:</a:t>
            </a:r>
            <a:endParaRPr sz="2400"/>
          </a:p>
          <a:p>
            <a:pPr marL="0" lvl="0" indent="0" algn="l" rtl="0">
              <a:spcBef>
                <a:spcPts val="0"/>
              </a:spcBef>
              <a:spcAft>
                <a:spcPts val="0"/>
              </a:spcAft>
              <a:buNone/>
            </a:pPr>
            <a:endParaRPr sz="2400"/>
          </a:p>
          <a:p>
            <a:pPr marL="457200" lvl="0" indent="-381000" algn="l" rtl="0">
              <a:spcBef>
                <a:spcPts val="0"/>
              </a:spcBef>
              <a:spcAft>
                <a:spcPts val="0"/>
              </a:spcAft>
              <a:buSzPts val="2400"/>
              <a:buChar char="-"/>
            </a:pPr>
            <a:r>
              <a:rPr lang="en-AU" sz="2400"/>
              <a:t>general information </a:t>
            </a:r>
            <a:endParaRPr sz="2400"/>
          </a:p>
          <a:p>
            <a:pPr marL="457200" lvl="0" indent="-381000" algn="l" rtl="0">
              <a:spcBef>
                <a:spcPts val="0"/>
              </a:spcBef>
              <a:spcAft>
                <a:spcPts val="0"/>
              </a:spcAft>
              <a:buSzPts val="2400"/>
              <a:buChar char="-"/>
            </a:pPr>
            <a:r>
              <a:rPr lang="en-AU" sz="2400"/>
              <a:t>subscriptions </a:t>
            </a:r>
            <a:endParaRPr sz="2400"/>
          </a:p>
          <a:p>
            <a:pPr marL="457200" lvl="0" indent="-381000" algn="l" rtl="0">
              <a:spcBef>
                <a:spcPts val="0"/>
              </a:spcBef>
              <a:spcAft>
                <a:spcPts val="0"/>
              </a:spcAft>
              <a:buSzPts val="2400"/>
              <a:buChar char="-"/>
            </a:pPr>
            <a:r>
              <a:rPr lang="en-AU" sz="2400"/>
              <a:t>payments </a:t>
            </a:r>
            <a:endParaRPr sz="2400"/>
          </a:p>
          <a:p>
            <a:pPr marL="457200" lvl="0" indent="-381000" algn="l" rtl="0">
              <a:spcBef>
                <a:spcPts val="0"/>
              </a:spcBef>
              <a:spcAft>
                <a:spcPts val="0"/>
              </a:spcAft>
              <a:buSzPts val="2400"/>
              <a:buChar char="-"/>
            </a:pPr>
            <a:r>
              <a:rPr lang="en-AU" sz="2400"/>
              <a:t>managing your account </a:t>
            </a:r>
            <a:endParaRPr sz="2400"/>
          </a:p>
          <a:p>
            <a:pPr marL="457200" lvl="0" indent="-381000" algn="l" rtl="0">
              <a:spcBef>
                <a:spcPts val="0"/>
              </a:spcBef>
              <a:spcAft>
                <a:spcPts val="0"/>
              </a:spcAft>
              <a:buSzPts val="2400"/>
              <a:buChar char="-"/>
            </a:pPr>
            <a:r>
              <a:rPr lang="en-AU" sz="2400"/>
              <a:t>subscription costs.</a:t>
            </a:r>
            <a:endParaRPr sz="2400"/>
          </a:p>
        </p:txBody>
      </p:sp>
      <p:sp>
        <p:nvSpPr>
          <p:cNvPr id="401" name="Google Shape;401;g369ab6f909b_0_91"/>
          <p:cNvSpPr txBox="1"/>
          <p:nvPr/>
        </p:nvSpPr>
        <p:spPr>
          <a:xfrm>
            <a:off x="2526275" y="910925"/>
            <a:ext cx="17664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3600" b="1">
                <a:solidFill>
                  <a:srgbClr val="262626"/>
                </a:solidFill>
              </a:rPr>
              <a:t>FAQs </a:t>
            </a:r>
            <a:endParaRPr/>
          </a:p>
        </p:txBody>
      </p:sp>
      <p:pic>
        <p:nvPicPr>
          <p:cNvPr id="402" name="Google Shape;402;g369ab6f909b_0_91"/>
          <p:cNvPicPr preferRelativeResize="0"/>
          <p:nvPr/>
        </p:nvPicPr>
        <p:blipFill rotWithShape="1">
          <a:blip r:embed="rId3">
            <a:alphaModFix/>
          </a:blip>
          <a:srcRect r="30545"/>
          <a:stretch/>
        </p:blipFill>
        <p:spPr>
          <a:xfrm>
            <a:off x="5346725" y="155825"/>
            <a:ext cx="4904675" cy="6117175"/>
          </a:xfrm>
          <a:prstGeom prst="rect">
            <a:avLst/>
          </a:prstGeom>
          <a:noFill/>
          <a:ln>
            <a:noFill/>
          </a:ln>
        </p:spPr>
      </p:pic>
      <p:pic>
        <p:nvPicPr>
          <p:cNvPr id="403" name="Google Shape;403;g369ab6f909b_0_91"/>
          <p:cNvPicPr preferRelativeResize="0"/>
          <p:nvPr/>
        </p:nvPicPr>
        <p:blipFill>
          <a:blip r:embed="rId4">
            <a:alphaModFix/>
          </a:blip>
          <a:stretch>
            <a:fillRect/>
          </a:stretch>
        </p:blipFill>
        <p:spPr>
          <a:xfrm>
            <a:off x="10248900" y="0"/>
            <a:ext cx="1943100" cy="10001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g369ab6f909b_0_122"/>
          <p:cNvSpPr txBox="1"/>
          <p:nvPr/>
        </p:nvSpPr>
        <p:spPr>
          <a:xfrm>
            <a:off x="1373725" y="3225975"/>
            <a:ext cx="10461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AU" sz="3600" b="1">
                <a:solidFill>
                  <a:srgbClr val="262626"/>
                </a:solidFill>
              </a:rPr>
              <a:t>Managing your </a:t>
            </a:r>
            <a:r>
              <a:rPr lang="en-AU" sz="3600" b="1" i="0" u="none" strike="noStrike" cap="none">
                <a:solidFill>
                  <a:srgbClr val="262626"/>
                </a:solidFill>
                <a:latin typeface="Arial"/>
                <a:ea typeface="Arial"/>
                <a:cs typeface="Arial"/>
                <a:sym typeface="Arial"/>
              </a:rPr>
              <a:t>Science Assist</a:t>
            </a:r>
            <a:r>
              <a:rPr lang="en-AU" sz="3600" b="1">
                <a:solidFill>
                  <a:srgbClr val="262626"/>
                </a:solidFill>
              </a:rPr>
              <a:t> subscription </a:t>
            </a:r>
            <a:r>
              <a:rPr lang="en-AU" sz="2800" b="1">
                <a:solidFill>
                  <a:srgbClr val="262626"/>
                </a:solidFill>
              </a:rPr>
              <a:t> </a:t>
            </a:r>
            <a:endParaRPr sz="2800" b="1" i="0" u="none" strike="noStrike" cap="none">
              <a:solidFill>
                <a:srgbClr val="262626"/>
              </a:solidFill>
              <a:latin typeface="Arial"/>
              <a:ea typeface="Arial"/>
              <a:cs typeface="Arial"/>
              <a:sym typeface="Arial"/>
            </a:endParaRPr>
          </a:p>
        </p:txBody>
      </p:sp>
      <p:pic>
        <p:nvPicPr>
          <p:cNvPr id="409" name="Google Shape;409;g369ab6f909b_0_122" descr="A logo with blue text"/>
          <p:cNvPicPr preferRelativeResize="0"/>
          <p:nvPr/>
        </p:nvPicPr>
        <p:blipFill rotWithShape="1">
          <a:blip r:embed="rId3">
            <a:alphaModFix/>
          </a:blip>
          <a:srcRect/>
          <a:stretch/>
        </p:blipFill>
        <p:spPr>
          <a:xfrm>
            <a:off x="3739422" y="731598"/>
            <a:ext cx="4124417" cy="1535449"/>
          </a:xfrm>
          <a:prstGeom prst="rect">
            <a:avLst/>
          </a:prstGeom>
          <a:noFill/>
          <a:ln>
            <a:noFill/>
          </a:ln>
        </p:spPr>
      </p:pic>
      <p:pic>
        <p:nvPicPr>
          <p:cNvPr id="410" name="Google Shape;410;g369ab6f909b_0_122"/>
          <p:cNvPicPr preferRelativeResize="0"/>
          <p:nvPr/>
        </p:nvPicPr>
        <p:blipFill>
          <a:blip r:embed="rId4">
            <a:alphaModFix/>
          </a:blip>
          <a:stretch>
            <a:fillRect/>
          </a:stretch>
        </p:blipFill>
        <p:spPr>
          <a:xfrm>
            <a:off x="10248900" y="0"/>
            <a:ext cx="1943100" cy="10001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pic>
        <p:nvPicPr>
          <p:cNvPr id="415" name="Google Shape;415;g369ab6f909b_0_27"/>
          <p:cNvPicPr preferRelativeResize="0"/>
          <p:nvPr/>
        </p:nvPicPr>
        <p:blipFill>
          <a:blip r:embed="rId3">
            <a:alphaModFix/>
          </a:blip>
          <a:stretch>
            <a:fillRect/>
          </a:stretch>
        </p:blipFill>
        <p:spPr>
          <a:xfrm>
            <a:off x="2186850" y="1196925"/>
            <a:ext cx="9708398" cy="1124325"/>
          </a:xfrm>
          <a:prstGeom prst="rect">
            <a:avLst/>
          </a:prstGeom>
          <a:noFill/>
          <a:ln>
            <a:noFill/>
          </a:ln>
        </p:spPr>
      </p:pic>
      <p:pic>
        <p:nvPicPr>
          <p:cNvPr id="416" name="Google Shape;416;g369ab6f909b_0_27"/>
          <p:cNvPicPr preferRelativeResize="0"/>
          <p:nvPr/>
        </p:nvPicPr>
        <p:blipFill>
          <a:blip r:embed="rId4">
            <a:alphaModFix/>
          </a:blip>
          <a:stretch>
            <a:fillRect/>
          </a:stretch>
        </p:blipFill>
        <p:spPr>
          <a:xfrm>
            <a:off x="3645223" y="2321250"/>
            <a:ext cx="5987924" cy="3935475"/>
          </a:xfrm>
          <a:prstGeom prst="rect">
            <a:avLst/>
          </a:prstGeom>
          <a:noFill/>
          <a:ln>
            <a:noFill/>
          </a:ln>
        </p:spPr>
      </p:pic>
      <p:sp>
        <p:nvSpPr>
          <p:cNvPr id="417" name="Google Shape;417;g369ab6f909b_0_27"/>
          <p:cNvSpPr txBox="1"/>
          <p:nvPr/>
        </p:nvSpPr>
        <p:spPr>
          <a:xfrm>
            <a:off x="3260900" y="234450"/>
            <a:ext cx="7918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3600" b="1">
                <a:solidFill>
                  <a:srgbClr val="262626"/>
                </a:solidFill>
              </a:rPr>
              <a:t>How to view your account details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22" name="Google Shape;422;g369ab6f909b_0_17"/>
          <p:cNvPicPr preferRelativeResize="0"/>
          <p:nvPr/>
        </p:nvPicPr>
        <p:blipFill>
          <a:blip r:embed="rId3">
            <a:alphaModFix/>
          </a:blip>
          <a:stretch>
            <a:fillRect/>
          </a:stretch>
        </p:blipFill>
        <p:spPr>
          <a:xfrm>
            <a:off x="169225" y="2280150"/>
            <a:ext cx="7110725" cy="3887575"/>
          </a:xfrm>
          <a:prstGeom prst="rect">
            <a:avLst/>
          </a:prstGeom>
          <a:noFill/>
          <a:ln>
            <a:noFill/>
          </a:ln>
        </p:spPr>
      </p:pic>
      <p:sp>
        <p:nvSpPr>
          <p:cNvPr id="423" name="Google Shape;423;g369ab6f909b_0_17"/>
          <p:cNvSpPr txBox="1"/>
          <p:nvPr/>
        </p:nvSpPr>
        <p:spPr>
          <a:xfrm>
            <a:off x="2747500" y="606525"/>
            <a:ext cx="7918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3600" b="1">
                <a:solidFill>
                  <a:srgbClr val="262626"/>
                </a:solidFill>
              </a:rPr>
              <a:t>How to view your account details</a:t>
            </a:r>
            <a:endParaRPr/>
          </a:p>
        </p:txBody>
      </p:sp>
      <p:sp>
        <p:nvSpPr>
          <p:cNvPr id="424" name="Google Shape;424;g369ab6f909b_0_17"/>
          <p:cNvSpPr txBox="1"/>
          <p:nvPr/>
        </p:nvSpPr>
        <p:spPr>
          <a:xfrm>
            <a:off x="2747500" y="1345425"/>
            <a:ext cx="75153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2000">
                <a:solidFill>
                  <a:schemeClr val="dk1"/>
                </a:solidFill>
              </a:rPr>
              <a:t>We have introduced the ability for our subscribers to see their account details, manage subscriptions and add additional </a:t>
            </a:r>
            <a:r>
              <a:rPr lang="en-AU" sz="200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users.</a:t>
            </a:r>
            <a:endParaRPr sz="2000">
              <a:solidFill>
                <a:schemeClr val="dk1"/>
              </a:solidFill>
            </a:endParaRPr>
          </a:p>
          <a:p>
            <a:pPr marL="0" lvl="0" indent="0" algn="l" rtl="0">
              <a:spcBef>
                <a:spcPts val="0"/>
              </a:spcBef>
              <a:spcAft>
                <a:spcPts val="0"/>
              </a:spcAft>
              <a:buNone/>
            </a:pPr>
            <a:endParaRPr sz="2000">
              <a:solidFill>
                <a:schemeClr val="dk1"/>
              </a:solidFill>
            </a:endParaRPr>
          </a:p>
        </p:txBody>
      </p:sp>
      <p:pic>
        <p:nvPicPr>
          <p:cNvPr id="425" name="Google Shape;425;g369ab6f909b_0_17"/>
          <p:cNvPicPr preferRelativeResize="0"/>
          <p:nvPr/>
        </p:nvPicPr>
        <p:blipFill>
          <a:blip r:embed="rId4">
            <a:alphaModFix/>
          </a:blip>
          <a:stretch>
            <a:fillRect/>
          </a:stretch>
        </p:blipFill>
        <p:spPr>
          <a:xfrm>
            <a:off x="10248900" y="0"/>
            <a:ext cx="1943100" cy="1000125"/>
          </a:xfrm>
          <a:prstGeom prst="rect">
            <a:avLst/>
          </a:prstGeom>
          <a:noFill/>
          <a:ln>
            <a:noFill/>
          </a:ln>
        </p:spPr>
      </p:pic>
      <p:sp>
        <p:nvSpPr>
          <p:cNvPr id="426" name="Google Shape;426;g369ab6f909b_0_17"/>
          <p:cNvSpPr txBox="1"/>
          <p:nvPr/>
        </p:nvSpPr>
        <p:spPr>
          <a:xfrm>
            <a:off x="3539500" y="5186525"/>
            <a:ext cx="6334800" cy="650100"/>
          </a:xfrm>
          <a:prstGeom prst="rect">
            <a:avLst/>
          </a:prstGeom>
          <a:noFill/>
          <a:ln w="9525" cap="flat" cmpd="sng">
            <a:solidFill>
              <a:srgbClr val="C4123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AU" sz="1700" b="1">
                <a:solidFill>
                  <a:srgbClr val="C41230"/>
                </a:solidFill>
              </a:rPr>
              <a:t>*Note: Subscribers will still need to contact ASTA to update a primary users or schools information.  </a:t>
            </a:r>
            <a:endParaRPr sz="1700" b="1">
              <a:solidFill>
                <a:srgbClr val="C41230"/>
              </a:solidFill>
            </a:endParaRPr>
          </a:p>
          <a:p>
            <a:pPr marL="0" lvl="0" indent="0" algn="l" rtl="0">
              <a:spcBef>
                <a:spcPts val="0"/>
              </a:spcBef>
              <a:spcAft>
                <a:spcPts val="0"/>
              </a:spcAft>
              <a:buNone/>
            </a:pPr>
            <a:endParaRPr/>
          </a:p>
        </p:txBody>
      </p:sp>
      <p:cxnSp>
        <p:nvCxnSpPr>
          <p:cNvPr id="427" name="Google Shape;427;g369ab6f909b_0_17"/>
          <p:cNvCxnSpPr>
            <a:stCxn id="426" idx="0"/>
          </p:cNvCxnSpPr>
          <p:nvPr/>
        </p:nvCxnSpPr>
        <p:spPr>
          <a:xfrm rot="10800000">
            <a:off x="4619500" y="3647525"/>
            <a:ext cx="2087400" cy="1539000"/>
          </a:xfrm>
          <a:prstGeom prst="straightConnector1">
            <a:avLst/>
          </a:prstGeom>
          <a:noFill/>
          <a:ln w="9525" cap="flat" cmpd="sng">
            <a:solidFill>
              <a:srgbClr val="C41230"/>
            </a:solidFill>
            <a:prstDash val="solid"/>
            <a:round/>
            <a:headEnd type="none" w="med" len="med"/>
            <a:tailEnd type="triangle" w="med" len="med"/>
          </a:ln>
        </p:spPr>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pic>
        <p:nvPicPr>
          <p:cNvPr id="432" name="Google Shape;432;g369ab6f909b_0_24"/>
          <p:cNvPicPr preferRelativeResize="0"/>
          <p:nvPr/>
        </p:nvPicPr>
        <p:blipFill>
          <a:blip r:embed="rId3">
            <a:alphaModFix/>
          </a:blip>
          <a:stretch>
            <a:fillRect/>
          </a:stretch>
        </p:blipFill>
        <p:spPr>
          <a:xfrm>
            <a:off x="135575" y="2644651"/>
            <a:ext cx="10069101" cy="3562825"/>
          </a:xfrm>
          <a:prstGeom prst="rect">
            <a:avLst/>
          </a:prstGeom>
          <a:noFill/>
          <a:ln>
            <a:noFill/>
          </a:ln>
        </p:spPr>
      </p:pic>
      <p:sp>
        <p:nvSpPr>
          <p:cNvPr id="433" name="Google Shape;433;g369ab6f909b_0_24"/>
          <p:cNvSpPr txBox="1"/>
          <p:nvPr/>
        </p:nvSpPr>
        <p:spPr>
          <a:xfrm>
            <a:off x="2832275" y="234450"/>
            <a:ext cx="6833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3600" b="1">
                <a:solidFill>
                  <a:srgbClr val="262626"/>
                </a:solidFill>
              </a:rPr>
              <a:t>How to view your subscription </a:t>
            </a:r>
            <a:endParaRPr/>
          </a:p>
        </p:txBody>
      </p:sp>
      <p:sp>
        <p:nvSpPr>
          <p:cNvPr id="434" name="Google Shape;434;g369ab6f909b_0_24"/>
          <p:cNvSpPr txBox="1"/>
          <p:nvPr/>
        </p:nvSpPr>
        <p:spPr>
          <a:xfrm>
            <a:off x="2130900" y="1101000"/>
            <a:ext cx="81708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2000">
                <a:solidFill>
                  <a:schemeClr val="dk1"/>
                </a:solidFill>
              </a:rPr>
              <a:t>You can now check if your subscription is active and your expiry date. </a:t>
            </a:r>
            <a:endParaRPr sz="2000">
              <a:solidFill>
                <a:schemeClr val="dk1"/>
              </a:solidFill>
            </a:endParaRPr>
          </a:p>
          <a:p>
            <a:pPr marL="0" lvl="0" indent="0" algn="l" rtl="0">
              <a:spcBef>
                <a:spcPts val="0"/>
              </a:spcBef>
              <a:spcAft>
                <a:spcPts val="0"/>
              </a:spcAft>
              <a:buNone/>
            </a:pPr>
            <a:endParaRPr sz="2000">
              <a:solidFill>
                <a:schemeClr val="dk1"/>
              </a:solidFill>
            </a:endParaRPr>
          </a:p>
          <a:p>
            <a:pPr marL="0" lvl="0" indent="0" algn="l" rtl="0">
              <a:spcBef>
                <a:spcPts val="0"/>
              </a:spcBef>
              <a:spcAft>
                <a:spcPts val="0"/>
              </a:spcAft>
              <a:buNone/>
            </a:pPr>
            <a:r>
              <a:rPr lang="en-AU" sz="2000">
                <a:solidFill>
                  <a:schemeClr val="dk1"/>
                </a:solidFill>
              </a:rPr>
              <a:t>From late 2025 you will be able to renew your subscription via the website and will be sent a reminder two months before your expiry. </a:t>
            </a:r>
            <a:endParaRPr/>
          </a:p>
        </p:txBody>
      </p:sp>
      <p:pic>
        <p:nvPicPr>
          <p:cNvPr id="435" name="Google Shape;435;g369ab6f909b_0_24"/>
          <p:cNvPicPr preferRelativeResize="0"/>
          <p:nvPr/>
        </p:nvPicPr>
        <p:blipFill>
          <a:blip r:embed="rId4">
            <a:alphaModFix/>
          </a:blip>
          <a:stretch>
            <a:fillRect/>
          </a:stretch>
        </p:blipFill>
        <p:spPr>
          <a:xfrm>
            <a:off x="10248900" y="0"/>
            <a:ext cx="1943100" cy="10001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0" name="Google Shape;440;g369ab6f909b_0_109"/>
          <p:cNvPicPr preferRelativeResize="0"/>
          <p:nvPr/>
        </p:nvPicPr>
        <p:blipFill>
          <a:blip r:embed="rId3">
            <a:alphaModFix/>
          </a:blip>
          <a:stretch>
            <a:fillRect/>
          </a:stretch>
        </p:blipFill>
        <p:spPr>
          <a:xfrm>
            <a:off x="168075" y="2575225"/>
            <a:ext cx="10033925" cy="3652750"/>
          </a:xfrm>
          <a:prstGeom prst="rect">
            <a:avLst/>
          </a:prstGeom>
          <a:noFill/>
          <a:ln>
            <a:noFill/>
          </a:ln>
        </p:spPr>
      </p:pic>
      <p:sp>
        <p:nvSpPr>
          <p:cNvPr id="441" name="Google Shape;441;g369ab6f909b_0_109"/>
          <p:cNvSpPr txBox="1"/>
          <p:nvPr/>
        </p:nvSpPr>
        <p:spPr>
          <a:xfrm>
            <a:off x="2461900" y="728125"/>
            <a:ext cx="7918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3600" b="1">
                <a:solidFill>
                  <a:srgbClr val="262626"/>
                </a:solidFill>
              </a:rPr>
              <a:t>How to view your payment details</a:t>
            </a:r>
            <a:endParaRPr/>
          </a:p>
        </p:txBody>
      </p:sp>
      <p:sp>
        <p:nvSpPr>
          <p:cNvPr id="442" name="Google Shape;442;g369ab6f909b_0_109"/>
          <p:cNvSpPr txBox="1"/>
          <p:nvPr/>
        </p:nvSpPr>
        <p:spPr>
          <a:xfrm>
            <a:off x="2461900" y="1467025"/>
            <a:ext cx="71103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2000">
                <a:solidFill>
                  <a:schemeClr val="dk1"/>
                </a:solidFill>
              </a:rPr>
              <a:t>You can now check your previous payment history. </a:t>
            </a:r>
            <a:endParaRPr sz="2000">
              <a:solidFill>
                <a:schemeClr val="dk1"/>
              </a:solidFill>
            </a:endParaRPr>
          </a:p>
          <a:p>
            <a:pPr marL="0" lvl="0" indent="0" algn="l" rtl="0">
              <a:spcBef>
                <a:spcPts val="0"/>
              </a:spcBef>
              <a:spcAft>
                <a:spcPts val="0"/>
              </a:spcAft>
              <a:buNone/>
            </a:pPr>
            <a:endParaRPr sz="2000">
              <a:solidFill>
                <a:schemeClr val="dk1"/>
              </a:solidFill>
            </a:endParaRPr>
          </a:p>
          <a:p>
            <a:pPr marL="0" lvl="0" indent="0" algn="l" rtl="0">
              <a:spcBef>
                <a:spcPts val="0"/>
              </a:spcBef>
              <a:spcAft>
                <a:spcPts val="0"/>
              </a:spcAft>
              <a:buNone/>
            </a:pPr>
            <a:endParaRPr sz="2000">
              <a:solidFill>
                <a:schemeClr val="dk1"/>
              </a:solidFill>
            </a:endParaRPr>
          </a:p>
        </p:txBody>
      </p:sp>
      <p:pic>
        <p:nvPicPr>
          <p:cNvPr id="443" name="Google Shape;443;g369ab6f909b_0_109"/>
          <p:cNvPicPr preferRelativeResize="0"/>
          <p:nvPr/>
        </p:nvPicPr>
        <p:blipFill>
          <a:blip r:embed="rId4">
            <a:alphaModFix/>
          </a:blip>
          <a:stretch>
            <a:fillRect/>
          </a:stretch>
        </p:blipFill>
        <p:spPr>
          <a:xfrm>
            <a:off x="10248900" y="0"/>
            <a:ext cx="1943100" cy="1000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365a067c2ed_0_0"/>
          <p:cNvSpPr/>
          <p:nvPr/>
        </p:nvSpPr>
        <p:spPr>
          <a:xfrm>
            <a:off x="3144225" y="2931038"/>
            <a:ext cx="139800" cy="139800"/>
          </a:xfrm>
          <a:prstGeom prst="ellipse">
            <a:avLst/>
          </a:prstGeom>
          <a:solidFill>
            <a:srgbClr val="6A0DAD"/>
          </a:solidFill>
          <a:ln w="9525" cap="flat" cmpd="sng">
            <a:solidFill>
              <a:srgbClr val="73737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4" name="Google Shape;124;g365a067c2ed_0_0"/>
          <p:cNvSpPr/>
          <p:nvPr/>
        </p:nvSpPr>
        <p:spPr>
          <a:xfrm>
            <a:off x="3144227" y="2290004"/>
            <a:ext cx="139800" cy="139800"/>
          </a:xfrm>
          <a:prstGeom prst="ellipse">
            <a:avLst/>
          </a:prstGeom>
          <a:solidFill>
            <a:srgbClr val="00CF97"/>
          </a:solidFill>
          <a:ln w="9525" cap="flat" cmpd="sng">
            <a:solidFill>
              <a:srgbClr val="73737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5" name="Google Shape;125;g365a067c2ed_0_0"/>
          <p:cNvSpPr txBox="1"/>
          <p:nvPr/>
        </p:nvSpPr>
        <p:spPr>
          <a:xfrm>
            <a:off x="3144225" y="1142275"/>
            <a:ext cx="5519400" cy="646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3600"/>
              <a:buFont typeface="Arial"/>
              <a:buNone/>
            </a:pPr>
            <a:r>
              <a:rPr lang="en-AU" sz="3600" b="1" i="0" u="none" strike="noStrike" cap="none">
                <a:solidFill>
                  <a:srgbClr val="262626"/>
                </a:solidFill>
                <a:latin typeface="Arial"/>
                <a:ea typeface="Arial"/>
                <a:cs typeface="Arial"/>
                <a:sym typeface="Arial"/>
              </a:rPr>
              <a:t>What do we provide?</a:t>
            </a:r>
            <a:endParaRPr sz="1400" b="0" i="0" u="none" strike="noStrike" cap="none">
              <a:solidFill>
                <a:srgbClr val="000000"/>
              </a:solidFill>
              <a:latin typeface="Arial"/>
              <a:ea typeface="Arial"/>
              <a:cs typeface="Arial"/>
              <a:sym typeface="Arial"/>
            </a:endParaRPr>
          </a:p>
        </p:txBody>
      </p:sp>
      <p:sp>
        <p:nvSpPr>
          <p:cNvPr id="126" name="Google Shape;126;g365a067c2ed_0_0"/>
          <p:cNvSpPr txBox="1"/>
          <p:nvPr/>
        </p:nvSpPr>
        <p:spPr>
          <a:xfrm>
            <a:off x="3528400" y="2129050"/>
            <a:ext cx="7031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AU" sz="2400" i="0" u="none" strike="noStrike" cap="none" dirty="0">
                <a:solidFill>
                  <a:srgbClr val="262626"/>
                </a:solidFill>
              </a:rPr>
              <a:t>High-quality teaching and learning resources</a:t>
            </a:r>
            <a:endParaRPr sz="2400" i="0" u="none" strike="noStrike" cap="none" dirty="0">
              <a:solidFill>
                <a:srgbClr val="262626"/>
              </a:solidFill>
            </a:endParaRPr>
          </a:p>
        </p:txBody>
      </p:sp>
      <p:sp>
        <p:nvSpPr>
          <p:cNvPr id="127" name="Google Shape;127;g365a067c2ed_0_0"/>
          <p:cNvSpPr txBox="1"/>
          <p:nvPr/>
        </p:nvSpPr>
        <p:spPr>
          <a:xfrm>
            <a:off x="3580004" y="3424432"/>
            <a:ext cx="6415800" cy="4617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AU" sz="2400" i="0" u="none" strike="noStrike" cap="none" dirty="0">
                <a:solidFill>
                  <a:srgbClr val="262626"/>
                </a:solidFill>
              </a:rPr>
              <a:t>Australian Curriculum</a:t>
            </a:r>
            <a:r>
              <a:rPr lang="en-AU" sz="2400" dirty="0">
                <a:solidFill>
                  <a:srgbClr val="262626"/>
                </a:solidFill>
              </a:rPr>
              <a:t> resource</a:t>
            </a:r>
            <a:r>
              <a:rPr lang="en-AU" sz="2400" i="0" u="none" strike="noStrike" cap="none" dirty="0">
                <a:solidFill>
                  <a:srgbClr val="262626"/>
                </a:solidFill>
              </a:rPr>
              <a:t>: Science</a:t>
            </a:r>
            <a:endParaRPr sz="2400" i="0" u="none" strike="noStrike" cap="none" dirty="0">
              <a:solidFill>
                <a:srgbClr val="262626"/>
              </a:solidFill>
            </a:endParaRPr>
          </a:p>
        </p:txBody>
      </p:sp>
      <p:sp>
        <p:nvSpPr>
          <p:cNvPr id="128" name="Google Shape;128;g365a067c2ed_0_0"/>
          <p:cNvSpPr/>
          <p:nvPr/>
        </p:nvSpPr>
        <p:spPr>
          <a:xfrm>
            <a:off x="0" y="0"/>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9" name="Google Shape;129;g365a067c2ed_0_0"/>
          <p:cNvSpPr/>
          <p:nvPr/>
        </p:nvSpPr>
        <p:spPr>
          <a:xfrm>
            <a:off x="3144226" y="4213126"/>
            <a:ext cx="139800" cy="139800"/>
          </a:xfrm>
          <a:prstGeom prst="ellipse">
            <a:avLst/>
          </a:prstGeom>
          <a:solidFill>
            <a:srgbClr val="FFA726"/>
          </a:solidFill>
          <a:ln w="9525" cap="flat" cmpd="sng">
            <a:solidFill>
              <a:srgbClr val="73737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0" name="Google Shape;130;g365a067c2ed_0_0"/>
          <p:cNvSpPr txBox="1"/>
          <p:nvPr/>
        </p:nvSpPr>
        <p:spPr>
          <a:xfrm>
            <a:off x="3528404" y="2776740"/>
            <a:ext cx="6519000" cy="4617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AU" sz="2400" i="0" u="none" strike="noStrike" cap="none" dirty="0">
                <a:solidFill>
                  <a:srgbClr val="262626"/>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Safety-compliant practical activities</a:t>
            </a:r>
            <a:endParaRPr sz="2400" i="0" u="none" strike="noStrike" cap="none" dirty="0">
              <a:solidFill>
                <a:srgbClr val="262626"/>
              </a:solidFill>
            </a:endParaRPr>
          </a:p>
        </p:txBody>
      </p:sp>
      <p:sp>
        <p:nvSpPr>
          <p:cNvPr id="131" name="Google Shape;131;g365a067c2ed_0_0"/>
          <p:cNvSpPr/>
          <p:nvPr/>
        </p:nvSpPr>
        <p:spPr>
          <a:xfrm>
            <a:off x="3144225" y="3572075"/>
            <a:ext cx="139800" cy="139800"/>
          </a:xfrm>
          <a:prstGeom prst="ellipse">
            <a:avLst/>
          </a:prstGeom>
          <a:solidFill>
            <a:srgbClr val="5FD2FF"/>
          </a:solidFill>
          <a:ln w="9525" cap="flat" cmpd="sng">
            <a:solidFill>
              <a:srgbClr val="73737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2" name="Google Shape;132;g365a067c2ed_0_0"/>
          <p:cNvSpPr txBox="1"/>
          <p:nvPr/>
        </p:nvSpPr>
        <p:spPr>
          <a:xfrm>
            <a:off x="3580000" y="4072100"/>
            <a:ext cx="67872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2400" dirty="0">
                <a:solidFill>
                  <a:srgbClr val="262626"/>
                </a:solidFill>
              </a:rPr>
              <a:t>Advice on all aspects of school laboratory safety, management and design</a:t>
            </a:r>
            <a:endParaRPr sz="2400" dirty="0">
              <a:solidFill>
                <a:srgbClr val="262626"/>
              </a:solidFill>
            </a:endParaRPr>
          </a:p>
          <a:p>
            <a:pPr marL="0" lvl="0" indent="0" algn="just" rtl="0">
              <a:spcBef>
                <a:spcPts val="0"/>
              </a:spcBef>
              <a:spcAft>
                <a:spcPts val="0"/>
              </a:spcAft>
              <a:buNone/>
            </a:pPr>
            <a:endParaRPr sz="2400" b="1" dirty="0">
              <a:solidFill>
                <a:srgbClr val="262626"/>
              </a:solidFill>
            </a:endParaRPr>
          </a:p>
        </p:txBody>
      </p:sp>
      <p:pic>
        <p:nvPicPr>
          <p:cNvPr id="133" name="Google Shape;133;g365a067c2ed_0_0"/>
          <p:cNvPicPr preferRelativeResize="0"/>
          <p:nvPr/>
        </p:nvPicPr>
        <p:blipFill>
          <a:blip r:embed="rId3">
            <a:alphaModFix/>
          </a:blip>
          <a:stretch>
            <a:fillRect/>
          </a:stretch>
        </p:blipFill>
        <p:spPr>
          <a:xfrm>
            <a:off x="10248900" y="0"/>
            <a:ext cx="1943100" cy="10001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P spid="127" grpId="0"/>
      <p:bldP spid="130" grpId="0"/>
      <p:bldP spid="13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pic>
        <p:nvPicPr>
          <p:cNvPr id="448" name="Google Shape;448;g369ab6f909b_0_113"/>
          <p:cNvPicPr preferRelativeResize="0"/>
          <p:nvPr/>
        </p:nvPicPr>
        <p:blipFill>
          <a:blip r:embed="rId3">
            <a:alphaModFix/>
          </a:blip>
          <a:stretch>
            <a:fillRect/>
          </a:stretch>
        </p:blipFill>
        <p:spPr>
          <a:xfrm>
            <a:off x="134450" y="2535275"/>
            <a:ext cx="9851699" cy="3704300"/>
          </a:xfrm>
          <a:prstGeom prst="rect">
            <a:avLst/>
          </a:prstGeom>
          <a:noFill/>
          <a:ln>
            <a:noFill/>
          </a:ln>
        </p:spPr>
      </p:pic>
      <p:sp>
        <p:nvSpPr>
          <p:cNvPr id="449" name="Google Shape;449;g369ab6f909b_0_113"/>
          <p:cNvSpPr txBox="1"/>
          <p:nvPr/>
        </p:nvSpPr>
        <p:spPr>
          <a:xfrm>
            <a:off x="2462100" y="769125"/>
            <a:ext cx="7918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3600" b="1">
                <a:solidFill>
                  <a:srgbClr val="262626"/>
                </a:solidFill>
              </a:rPr>
              <a:t>How to view / add additional users</a:t>
            </a:r>
            <a:endParaRPr/>
          </a:p>
        </p:txBody>
      </p:sp>
      <p:sp>
        <p:nvSpPr>
          <p:cNvPr id="450" name="Google Shape;450;g369ab6f909b_0_113"/>
          <p:cNvSpPr txBox="1"/>
          <p:nvPr/>
        </p:nvSpPr>
        <p:spPr>
          <a:xfrm>
            <a:off x="2045100" y="1508013"/>
            <a:ext cx="81018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2000">
                <a:solidFill>
                  <a:schemeClr val="dk1"/>
                </a:solidFill>
              </a:rPr>
              <a:t>You can now manage additional users on your school account.</a:t>
            </a:r>
            <a:endParaRPr/>
          </a:p>
        </p:txBody>
      </p:sp>
      <p:pic>
        <p:nvPicPr>
          <p:cNvPr id="451" name="Google Shape;451;g369ab6f909b_0_113"/>
          <p:cNvPicPr preferRelativeResize="0"/>
          <p:nvPr/>
        </p:nvPicPr>
        <p:blipFill>
          <a:blip r:embed="rId4">
            <a:alphaModFix/>
          </a:blip>
          <a:stretch>
            <a:fillRect/>
          </a:stretch>
        </p:blipFill>
        <p:spPr>
          <a:xfrm>
            <a:off x="10248900" y="0"/>
            <a:ext cx="1943100" cy="10001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pic>
        <p:nvPicPr>
          <p:cNvPr id="456" name="Google Shape;456;g369ab6f909b_0_178"/>
          <p:cNvPicPr preferRelativeResize="0"/>
          <p:nvPr/>
        </p:nvPicPr>
        <p:blipFill>
          <a:blip r:embed="rId3">
            <a:alphaModFix/>
          </a:blip>
          <a:stretch>
            <a:fillRect/>
          </a:stretch>
        </p:blipFill>
        <p:spPr>
          <a:xfrm>
            <a:off x="134500" y="2547825"/>
            <a:ext cx="9952548" cy="3592750"/>
          </a:xfrm>
          <a:prstGeom prst="rect">
            <a:avLst/>
          </a:prstGeom>
          <a:noFill/>
          <a:ln>
            <a:noFill/>
          </a:ln>
        </p:spPr>
      </p:pic>
      <p:sp>
        <p:nvSpPr>
          <p:cNvPr id="457" name="Google Shape;457;g369ab6f909b_0_178"/>
          <p:cNvSpPr txBox="1"/>
          <p:nvPr/>
        </p:nvSpPr>
        <p:spPr>
          <a:xfrm>
            <a:off x="2715375" y="458600"/>
            <a:ext cx="7918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3600" b="1">
                <a:solidFill>
                  <a:srgbClr val="262626"/>
                </a:solidFill>
              </a:rPr>
              <a:t>How to change your password </a:t>
            </a:r>
            <a:endParaRPr/>
          </a:p>
        </p:txBody>
      </p:sp>
      <p:sp>
        <p:nvSpPr>
          <p:cNvPr id="458" name="Google Shape;458;g369ab6f909b_0_178"/>
          <p:cNvSpPr txBox="1"/>
          <p:nvPr/>
        </p:nvSpPr>
        <p:spPr>
          <a:xfrm>
            <a:off x="2368100" y="1197488"/>
            <a:ext cx="7195800" cy="112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AU" sz="2000">
                <a:solidFill>
                  <a:schemeClr val="dk1"/>
                </a:solidFill>
              </a:rPr>
              <a:t>You change your current password via your accounts page. </a:t>
            </a:r>
            <a:endParaRPr sz="2000">
              <a:solidFill>
                <a:schemeClr val="dk1"/>
              </a:solidFill>
            </a:endParaRPr>
          </a:p>
          <a:p>
            <a:pPr marL="0" lvl="0" indent="0" algn="l" rtl="0">
              <a:spcBef>
                <a:spcPts val="0"/>
              </a:spcBef>
              <a:spcAft>
                <a:spcPts val="0"/>
              </a:spcAft>
              <a:buNone/>
            </a:pPr>
            <a:endParaRPr sz="2000">
              <a:solidFill>
                <a:schemeClr val="dk1"/>
              </a:solidFill>
            </a:endParaRPr>
          </a:p>
          <a:p>
            <a:pPr marL="0" lvl="0" indent="0" algn="l" rtl="0">
              <a:spcBef>
                <a:spcPts val="0"/>
              </a:spcBef>
              <a:spcAft>
                <a:spcPts val="0"/>
              </a:spcAft>
              <a:buNone/>
            </a:pPr>
            <a:r>
              <a:rPr lang="en-AU" sz="2000">
                <a:solidFill>
                  <a:schemeClr val="dk1"/>
                </a:solidFill>
              </a:rPr>
              <a:t>Forgotten passwords can be reset via the login page.</a:t>
            </a:r>
            <a:endParaRPr sz="2000">
              <a:solidFill>
                <a:schemeClr val="dk1"/>
              </a:solidFill>
            </a:endParaRPr>
          </a:p>
        </p:txBody>
      </p:sp>
      <p:pic>
        <p:nvPicPr>
          <p:cNvPr id="459" name="Google Shape;459;g369ab6f909b_0_178"/>
          <p:cNvPicPr preferRelativeResize="0"/>
          <p:nvPr/>
        </p:nvPicPr>
        <p:blipFill>
          <a:blip r:embed="rId4">
            <a:alphaModFix/>
          </a:blip>
          <a:stretch>
            <a:fillRect/>
          </a:stretch>
        </p:blipFill>
        <p:spPr>
          <a:xfrm>
            <a:off x="10248900" y="0"/>
            <a:ext cx="1943100" cy="10001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g3584f27941d_0_79"/>
          <p:cNvSpPr txBox="1"/>
          <p:nvPr/>
        </p:nvSpPr>
        <p:spPr>
          <a:xfrm>
            <a:off x="3144226" y="264575"/>
            <a:ext cx="7884600" cy="646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3600"/>
              <a:buFont typeface="Arial"/>
              <a:buNone/>
            </a:pPr>
            <a:r>
              <a:rPr lang="en-AU" sz="3600" b="1" i="0" u="none" strike="noStrike" cap="none" dirty="0">
                <a:solidFill>
                  <a:srgbClr val="262626"/>
                </a:solidFill>
                <a:latin typeface="Arial"/>
                <a:ea typeface="Arial"/>
                <a:cs typeface="Arial"/>
                <a:sym typeface="Arial"/>
              </a:rPr>
              <a:t>New features coming</a:t>
            </a:r>
            <a:endParaRPr sz="1400" b="0" i="0" u="none" strike="noStrike" cap="none" dirty="0">
              <a:solidFill>
                <a:srgbClr val="000000"/>
              </a:solidFill>
              <a:latin typeface="Arial"/>
              <a:ea typeface="Arial"/>
              <a:cs typeface="Arial"/>
              <a:sym typeface="Arial"/>
            </a:endParaRPr>
          </a:p>
        </p:txBody>
      </p:sp>
      <p:sp>
        <p:nvSpPr>
          <p:cNvPr id="465" name="Google Shape;465;g3584f27941d_0_79"/>
          <p:cNvSpPr txBox="1"/>
          <p:nvPr/>
        </p:nvSpPr>
        <p:spPr>
          <a:xfrm>
            <a:off x="3607554" y="1395737"/>
            <a:ext cx="64158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AU" sz="2400" i="0" u="none" strike="noStrike" cap="none">
                <a:solidFill>
                  <a:srgbClr val="262626"/>
                </a:solidFill>
              </a:rPr>
              <a:t>Introduction of lunchtime webinars</a:t>
            </a:r>
            <a:endParaRPr sz="2400" i="0" u="none" strike="noStrike" cap="none">
              <a:solidFill>
                <a:srgbClr val="262626"/>
              </a:solidFill>
            </a:endParaRPr>
          </a:p>
        </p:txBody>
      </p:sp>
      <p:sp>
        <p:nvSpPr>
          <p:cNvPr id="466" name="Google Shape;466;g3584f27941d_0_79"/>
          <p:cNvSpPr txBox="1"/>
          <p:nvPr/>
        </p:nvSpPr>
        <p:spPr>
          <a:xfrm>
            <a:off x="3607550" y="2142450"/>
            <a:ext cx="59409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AU" sz="2400" i="0" u="none" strike="noStrike" cap="none">
                <a:solidFill>
                  <a:srgbClr val="262626"/>
                </a:solidFill>
              </a:rPr>
              <a:t>New Q&amp;A </a:t>
            </a:r>
            <a:r>
              <a:rPr lang="en-AU" sz="2400" i="0" u="none" strike="noStrike" cap="none">
                <a:solidFill>
                  <a:srgbClr val="262626"/>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response</a:t>
            </a:r>
            <a:r>
              <a:rPr lang="en-AU" sz="2400" i="0" u="none" strike="noStrike" cap="none">
                <a:solidFill>
                  <a:srgbClr val="262626"/>
                </a:solidFill>
              </a:rPr>
              <a:t>s added to library</a:t>
            </a:r>
            <a:endParaRPr sz="2000" i="0" u="none" strike="noStrike" cap="none">
              <a:solidFill>
                <a:srgbClr val="262626"/>
              </a:solidFill>
            </a:endParaRPr>
          </a:p>
        </p:txBody>
      </p:sp>
      <p:sp>
        <p:nvSpPr>
          <p:cNvPr id="467" name="Google Shape;467;g3584f27941d_0_79"/>
          <p:cNvSpPr/>
          <p:nvPr/>
        </p:nvSpPr>
        <p:spPr>
          <a:xfrm>
            <a:off x="0" y="0"/>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8" name="Google Shape;468;g3584f27941d_0_79"/>
          <p:cNvSpPr txBox="1"/>
          <p:nvPr/>
        </p:nvSpPr>
        <p:spPr>
          <a:xfrm>
            <a:off x="3607541" y="2854399"/>
            <a:ext cx="64158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AU" sz="2400" i="0" u="none" strike="noStrike" cap="none">
                <a:solidFill>
                  <a:srgbClr val="262626"/>
                </a:solidFill>
              </a:rPr>
              <a:t>New resources for primary schools</a:t>
            </a:r>
            <a:endParaRPr sz="2400" i="0" u="none" strike="noStrike" cap="none">
              <a:solidFill>
                <a:srgbClr val="262626"/>
              </a:solidFill>
            </a:endParaRPr>
          </a:p>
        </p:txBody>
      </p:sp>
      <p:sp>
        <p:nvSpPr>
          <p:cNvPr id="469" name="Google Shape;469;g3584f27941d_0_79"/>
          <p:cNvSpPr txBox="1"/>
          <p:nvPr/>
        </p:nvSpPr>
        <p:spPr>
          <a:xfrm>
            <a:off x="3607541" y="3550132"/>
            <a:ext cx="6415800" cy="4617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AU" sz="2400" i="0" u="none" strike="noStrike" cap="none">
                <a:solidFill>
                  <a:srgbClr val="262626"/>
                </a:solidFill>
              </a:rPr>
              <a:t>New resources for First Nations</a:t>
            </a:r>
            <a:r>
              <a:rPr lang="en-AU" sz="2400">
                <a:solidFill>
                  <a:srgbClr val="262626"/>
                </a:solidFill>
              </a:rPr>
              <a:t>’</a:t>
            </a:r>
            <a:r>
              <a:rPr lang="en-AU" sz="2400" i="0" u="none" strike="noStrike" cap="none">
                <a:solidFill>
                  <a:srgbClr val="262626"/>
                </a:solidFill>
              </a:rPr>
              <a:t> science</a:t>
            </a:r>
            <a:endParaRPr sz="2000" i="0" u="none" strike="noStrike" cap="none">
              <a:solidFill>
                <a:srgbClr val="262626"/>
              </a:solidFill>
            </a:endParaRPr>
          </a:p>
        </p:txBody>
      </p:sp>
      <p:sp>
        <p:nvSpPr>
          <p:cNvPr id="470" name="Google Shape;470;g3584f27941d_0_79"/>
          <p:cNvSpPr/>
          <p:nvPr/>
        </p:nvSpPr>
        <p:spPr>
          <a:xfrm>
            <a:off x="3144217" y="3047788"/>
            <a:ext cx="139800" cy="139800"/>
          </a:xfrm>
          <a:prstGeom prst="ellipse">
            <a:avLst/>
          </a:prstGeom>
          <a:solidFill>
            <a:srgbClr val="5FD2FF"/>
          </a:solidFill>
          <a:ln w="9525" cap="flat" cmpd="sng">
            <a:solidFill>
              <a:srgbClr val="73737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71" name="Google Shape;471;g3584f27941d_0_79"/>
          <p:cNvSpPr/>
          <p:nvPr/>
        </p:nvSpPr>
        <p:spPr>
          <a:xfrm>
            <a:off x="3144225" y="2303402"/>
            <a:ext cx="139800" cy="139800"/>
          </a:xfrm>
          <a:prstGeom prst="ellipse">
            <a:avLst/>
          </a:prstGeom>
          <a:solidFill>
            <a:srgbClr val="6A0DAD"/>
          </a:solidFill>
          <a:ln w="9525" cap="flat" cmpd="sng">
            <a:solidFill>
              <a:srgbClr val="73737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72" name="Google Shape;472;g3584f27941d_0_79"/>
          <p:cNvSpPr/>
          <p:nvPr/>
        </p:nvSpPr>
        <p:spPr>
          <a:xfrm>
            <a:off x="3144227" y="1559004"/>
            <a:ext cx="139800" cy="139800"/>
          </a:xfrm>
          <a:prstGeom prst="ellipse">
            <a:avLst/>
          </a:prstGeom>
          <a:solidFill>
            <a:srgbClr val="00CF97"/>
          </a:solidFill>
          <a:ln w="9525" cap="flat" cmpd="sng">
            <a:solidFill>
              <a:srgbClr val="73737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73" name="Google Shape;473;g3584f27941d_0_79"/>
          <p:cNvSpPr/>
          <p:nvPr/>
        </p:nvSpPr>
        <p:spPr>
          <a:xfrm>
            <a:off x="3144226" y="3727301"/>
            <a:ext cx="139800" cy="139800"/>
          </a:xfrm>
          <a:prstGeom prst="ellipse">
            <a:avLst/>
          </a:prstGeom>
          <a:solidFill>
            <a:srgbClr val="FFA726"/>
          </a:solidFill>
          <a:ln w="9525" cap="flat" cmpd="sng">
            <a:solidFill>
              <a:srgbClr val="73737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74" name="Google Shape;474;g3584f27941d_0_79"/>
          <p:cNvSpPr/>
          <p:nvPr/>
        </p:nvSpPr>
        <p:spPr>
          <a:xfrm>
            <a:off x="3144227" y="4406804"/>
            <a:ext cx="139800" cy="139800"/>
          </a:xfrm>
          <a:prstGeom prst="ellipse">
            <a:avLst/>
          </a:prstGeom>
          <a:solidFill>
            <a:srgbClr val="00CF97"/>
          </a:solidFill>
          <a:ln w="9525" cap="flat" cmpd="sng">
            <a:solidFill>
              <a:srgbClr val="73737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75" name="Google Shape;475;g3584f27941d_0_79"/>
          <p:cNvSpPr/>
          <p:nvPr/>
        </p:nvSpPr>
        <p:spPr>
          <a:xfrm>
            <a:off x="3144225" y="5086289"/>
            <a:ext cx="139800" cy="139800"/>
          </a:xfrm>
          <a:prstGeom prst="ellipse">
            <a:avLst/>
          </a:prstGeom>
          <a:solidFill>
            <a:srgbClr val="6A0DAD"/>
          </a:solidFill>
          <a:ln w="9525" cap="flat" cmpd="sng">
            <a:solidFill>
              <a:srgbClr val="73737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76" name="Google Shape;476;g3584f27941d_0_79"/>
          <p:cNvSpPr txBox="1"/>
          <p:nvPr/>
        </p:nvSpPr>
        <p:spPr>
          <a:xfrm>
            <a:off x="3607541" y="4245857"/>
            <a:ext cx="6415800" cy="4617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AU" sz="2400">
                <a:solidFill>
                  <a:srgbClr val="262626"/>
                </a:solidFill>
              </a:rPr>
              <a:t>See subscription payment details </a:t>
            </a:r>
            <a:endParaRPr sz="2000" i="0" u="none" strike="noStrike" cap="none">
              <a:solidFill>
                <a:srgbClr val="262626"/>
              </a:solidFill>
            </a:endParaRPr>
          </a:p>
        </p:txBody>
      </p:sp>
      <p:sp>
        <p:nvSpPr>
          <p:cNvPr id="477" name="Google Shape;477;g3584f27941d_0_79"/>
          <p:cNvSpPr txBox="1"/>
          <p:nvPr/>
        </p:nvSpPr>
        <p:spPr>
          <a:xfrm>
            <a:off x="3607541" y="4941582"/>
            <a:ext cx="6415800" cy="4617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AU" sz="2400">
                <a:solidFill>
                  <a:srgbClr val="262626"/>
                </a:solidFill>
              </a:rPr>
              <a:t>Add additional users to school accounts</a:t>
            </a:r>
            <a:endParaRPr sz="2000" i="0" u="none" strike="noStrike" cap="none">
              <a:solidFill>
                <a:srgbClr val="262626"/>
              </a:solidFill>
            </a:endParaRPr>
          </a:p>
        </p:txBody>
      </p:sp>
      <p:pic>
        <p:nvPicPr>
          <p:cNvPr id="478" name="Google Shape;478;g3584f27941d_0_79"/>
          <p:cNvPicPr preferRelativeResize="0"/>
          <p:nvPr/>
        </p:nvPicPr>
        <p:blipFill>
          <a:blip r:embed="rId3">
            <a:alphaModFix/>
          </a:blip>
          <a:stretch>
            <a:fillRect/>
          </a:stretch>
        </p:blipFill>
        <p:spPr>
          <a:xfrm>
            <a:off x="10248900" y="0"/>
            <a:ext cx="1943100" cy="10001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25"/>
          <p:cNvSpPr/>
          <p:nvPr/>
        </p:nvSpPr>
        <p:spPr>
          <a:xfrm>
            <a:off x="3215429" y="4098185"/>
            <a:ext cx="139800" cy="139800"/>
          </a:xfrm>
          <a:prstGeom prst="ellipse">
            <a:avLst/>
          </a:prstGeom>
          <a:solidFill>
            <a:srgbClr val="6A0DAD"/>
          </a:solidFill>
          <a:ln w="9525" cap="flat" cmpd="sng">
            <a:solidFill>
              <a:srgbClr val="73737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4" name="Google Shape;484;p25"/>
          <p:cNvSpPr/>
          <p:nvPr/>
        </p:nvSpPr>
        <p:spPr>
          <a:xfrm>
            <a:off x="3215427" y="4665454"/>
            <a:ext cx="139800" cy="139800"/>
          </a:xfrm>
          <a:prstGeom prst="ellipse">
            <a:avLst/>
          </a:prstGeom>
          <a:solidFill>
            <a:srgbClr val="FFA726"/>
          </a:solidFill>
          <a:ln w="9525" cap="flat" cmpd="sng">
            <a:solidFill>
              <a:srgbClr val="73737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5" name="Google Shape;485;p25"/>
          <p:cNvSpPr/>
          <p:nvPr/>
        </p:nvSpPr>
        <p:spPr>
          <a:xfrm>
            <a:off x="3215427" y="5235947"/>
            <a:ext cx="139800" cy="139800"/>
          </a:xfrm>
          <a:prstGeom prst="ellipse">
            <a:avLst/>
          </a:prstGeom>
          <a:solidFill>
            <a:srgbClr val="5FD2FF"/>
          </a:solidFill>
          <a:ln w="9525" cap="flat" cmpd="sng">
            <a:solidFill>
              <a:srgbClr val="73737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6" name="Google Shape;486;p25"/>
          <p:cNvSpPr/>
          <p:nvPr/>
        </p:nvSpPr>
        <p:spPr>
          <a:xfrm>
            <a:off x="3215427" y="3530904"/>
            <a:ext cx="139800" cy="139800"/>
          </a:xfrm>
          <a:prstGeom prst="ellipse">
            <a:avLst/>
          </a:prstGeom>
          <a:solidFill>
            <a:srgbClr val="00CF97"/>
          </a:solidFill>
          <a:ln w="9525" cap="flat" cmpd="sng">
            <a:solidFill>
              <a:srgbClr val="73737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7" name="Google Shape;487;p25"/>
          <p:cNvSpPr txBox="1"/>
          <p:nvPr/>
        </p:nvSpPr>
        <p:spPr>
          <a:xfrm>
            <a:off x="2504020" y="692750"/>
            <a:ext cx="8425800" cy="646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3600"/>
              <a:buFont typeface="Arial"/>
              <a:buNone/>
            </a:pPr>
            <a:r>
              <a:rPr lang="en-AU" sz="3600" b="1">
                <a:solidFill>
                  <a:srgbClr val="262626"/>
                </a:solidFill>
              </a:rPr>
              <a:t>Subscribing to Science Assist  </a:t>
            </a:r>
            <a:endParaRPr sz="1400" b="0" i="0" u="none" strike="noStrike" cap="none">
              <a:solidFill>
                <a:srgbClr val="000000"/>
              </a:solidFill>
              <a:latin typeface="Arial"/>
              <a:ea typeface="Arial"/>
              <a:cs typeface="Arial"/>
              <a:sym typeface="Arial"/>
            </a:endParaRPr>
          </a:p>
        </p:txBody>
      </p:sp>
      <p:sp>
        <p:nvSpPr>
          <p:cNvPr id="488" name="Google Shape;488;p25"/>
          <p:cNvSpPr txBox="1"/>
          <p:nvPr/>
        </p:nvSpPr>
        <p:spPr>
          <a:xfrm>
            <a:off x="3355129" y="3400700"/>
            <a:ext cx="84258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AU" sz="2000" i="0" u="none" strike="noStrike" cap="none">
                <a:solidFill>
                  <a:srgbClr val="262626"/>
                </a:solidFill>
              </a:rPr>
              <a:t>Australian schools  $150 (ex. GST)</a:t>
            </a:r>
            <a:endParaRPr sz="1400" b="0" i="0" u="none" strike="noStrike" cap="none">
              <a:solidFill>
                <a:srgbClr val="000000"/>
              </a:solidFill>
              <a:latin typeface="Arial"/>
              <a:ea typeface="Arial"/>
              <a:cs typeface="Arial"/>
              <a:sym typeface="Arial"/>
            </a:endParaRPr>
          </a:p>
        </p:txBody>
      </p:sp>
      <p:sp>
        <p:nvSpPr>
          <p:cNvPr id="489" name="Google Shape;489;p25"/>
          <p:cNvSpPr txBox="1"/>
          <p:nvPr/>
        </p:nvSpPr>
        <p:spPr>
          <a:xfrm>
            <a:off x="3355129" y="4535261"/>
            <a:ext cx="84258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AU" sz="2000" u="none" strike="noStrike" cap="none">
                <a:solidFill>
                  <a:srgbClr val="262626"/>
                </a:solidFill>
              </a:rPr>
              <a:t>Australian membership (non-schools) $300 (ex GST)</a:t>
            </a:r>
            <a:endParaRPr sz="2000" u="none" strike="noStrike" cap="none">
              <a:solidFill>
                <a:srgbClr val="262626"/>
              </a:solidFill>
            </a:endParaRPr>
          </a:p>
        </p:txBody>
      </p:sp>
      <p:sp>
        <p:nvSpPr>
          <p:cNvPr id="490" name="Google Shape;490;p25"/>
          <p:cNvSpPr txBox="1"/>
          <p:nvPr/>
        </p:nvSpPr>
        <p:spPr>
          <a:xfrm>
            <a:off x="3355129" y="3923905"/>
            <a:ext cx="84258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AU" sz="2000" i="0" u="none" strike="noStrike" cap="none">
                <a:solidFill>
                  <a:srgbClr val="262626"/>
                </a:solidFill>
              </a:rPr>
              <a:t>Australian membership (individuals) $150 (ex GST)</a:t>
            </a:r>
            <a:endParaRPr sz="2000" i="0" u="none" strike="noStrike" cap="none">
              <a:solidFill>
                <a:srgbClr val="262626"/>
              </a:solidFill>
            </a:endParaRPr>
          </a:p>
        </p:txBody>
      </p:sp>
      <p:sp>
        <p:nvSpPr>
          <p:cNvPr id="491" name="Google Shape;491;p25"/>
          <p:cNvSpPr txBox="1"/>
          <p:nvPr/>
        </p:nvSpPr>
        <p:spPr>
          <a:xfrm>
            <a:off x="3355129" y="5105417"/>
            <a:ext cx="84258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AU" sz="2000" i="0" u="none" strike="noStrike" cap="none">
                <a:solidFill>
                  <a:srgbClr val="262626"/>
                </a:solidFill>
              </a:rPr>
              <a:t>Overseas membership  $400 (ex GST)</a:t>
            </a:r>
            <a:endParaRPr sz="2000" i="0" u="none" strike="noStrike" cap="none">
              <a:solidFill>
                <a:srgbClr val="262626"/>
              </a:solidFill>
            </a:endParaRPr>
          </a:p>
        </p:txBody>
      </p:sp>
      <p:sp>
        <p:nvSpPr>
          <p:cNvPr id="492" name="Google Shape;492;p25"/>
          <p:cNvSpPr/>
          <p:nvPr/>
        </p:nvSpPr>
        <p:spPr>
          <a:xfrm>
            <a:off x="0" y="0"/>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493" name="Google Shape;493;p25"/>
          <p:cNvPicPr preferRelativeResize="0"/>
          <p:nvPr/>
        </p:nvPicPr>
        <p:blipFill rotWithShape="1">
          <a:blip r:embed="rId3">
            <a:alphaModFix/>
          </a:blip>
          <a:srcRect/>
          <a:stretch/>
        </p:blipFill>
        <p:spPr>
          <a:xfrm>
            <a:off x="598173" y="3070463"/>
            <a:ext cx="2212125" cy="2195226"/>
          </a:xfrm>
          <a:prstGeom prst="rect">
            <a:avLst/>
          </a:prstGeom>
          <a:noFill/>
          <a:ln>
            <a:noFill/>
          </a:ln>
        </p:spPr>
      </p:pic>
      <p:sp>
        <p:nvSpPr>
          <p:cNvPr id="494" name="Google Shape;494;p25"/>
          <p:cNvSpPr txBox="1"/>
          <p:nvPr/>
        </p:nvSpPr>
        <p:spPr>
          <a:xfrm>
            <a:off x="959005" y="5675600"/>
            <a:ext cx="8968194" cy="38468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500"/>
              <a:buFont typeface="Arial"/>
              <a:buNone/>
            </a:pPr>
            <a:r>
              <a:rPr lang="en-AU" sz="1900" b="1" i="0" u="none" strike="noStrike" cap="none" dirty="0">
                <a:solidFill>
                  <a:srgbClr val="FF0000"/>
                </a:solidFill>
                <a:latin typeface="Arial"/>
                <a:ea typeface="Arial"/>
                <a:cs typeface="Arial"/>
                <a:sym typeface="Arial"/>
              </a:rPr>
              <a:t>10% discount until end of November for </a:t>
            </a:r>
            <a:r>
              <a:rPr lang="en-AU" sz="1900" b="1" i="0" u="none" strike="noStrike" cap="none" dirty="0" err="1">
                <a:solidFill>
                  <a:srgbClr val="FF0000"/>
                </a:solidFill>
                <a:latin typeface="Arial"/>
                <a:ea typeface="Arial"/>
                <a:cs typeface="Arial"/>
                <a:sym typeface="Arial"/>
              </a:rPr>
              <a:t>Labcon</a:t>
            </a:r>
            <a:r>
              <a:rPr lang="en-AU" sz="1900" b="1" i="0" u="none" strike="noStrike" cap="none" dirty="0">
                <a:solidFill>
                  <a:srgbClr val="FF0000"/>
                </a:solidFill>
                <a:latin typeface="Arial"/>
                <a:ea typeface="Arial"/>
                <a:cs typeface="Arial"/>
                <a:sym typeface="Arial"/>
              </a:rPr>
              <a:t> (new </a:t>
            </a:r>
            <a:r>
              <a:rPr lang="en-AU" sz="1900" b="1" i="0" u="none" strike="noStrike" cap="none" dirty="0" err="1">
                <a:solidFill>
                  <a:srgbClr val="FF0000"/>
                </a:solidFill>
                <a:latin typeface="Arial"/>
                <a:ea typeface="Arial"/>
                <a:cs typeface="Arial"/>
                <a:sym typeface="Arial"/>
              </a:rPr>
              <a:t>membereships</a:t>
            </a:r>
            <a:r>
              <a:rPr lang="en-AU" sz="1900" b="1" i="0" u="none" strike="noStrike" cap="none" dirty="0">
                <a:solidFill>
                  <a:srgbClr val="FF0000"/>
                </a:solidFill>
                <a:latin typeface="Arial"/>
                <a:ea typeface="Arial"/>
                <a:cs typeface="Arial"/>
                <a:sym typeface="Arial"/>
              </a:rPr>
              <a:t> only)</a:t>
            </a:r>
            <a:endParaRPr sz="1900" b="1" i="0" u="none" strike="noStrike" cap="none" dirty="0">
              <a:solidFill>
                <a:srgbClr val="FF0000"/>
              </a:solidFill>
            </a:endParaRPr>
          </a:p>
        </p:txBody>
      </p:sp>
      <p:sp>
        <p:nvSpPr>
          <p:cNvPr id="495" name="Google Shape;495;p25"/>
          <p:cNvSpPr txBox="1"/>
          <p:nvPr/>
        </p:nvSpPr>
        <p:spPr>
          <a:xfrm>
            <a:off x="1863825" y="1410759"/>
            <a:ext cx="9706200" cy="10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AU" sz="2200"/>
              <a:t>Subscribing to Science Assist is easy, just go to our website </a:t>
            </a:r>
            <a:r>
              <a:rPr lang="en-AU" sz="2200">
                <a:solidFill>
                  <a:schemeClr val="dk1"/>
                </a:solidFill>
              </a:rPr>
              <a:t>and complete on the online subscription form</a:t>
            </a:r>
            <a:r>
              <a:rPr lang="en-AU" sz="2200"/>
              <a:t> </a:t>
            </a:r>
            <a:r>
              <a:rPr lang="en-AU" sz="2200" u="sng">
                <a:solidFill>
                  <a:srgbClr val="0000FF"/>
                </a:solidFill>
                <a:hlinkClick r:id="rId4">
                  <a:extLst>
                    <a:ext uri="{A12FA001-AC4F-418D-AE19-62706E023703}">
                      <ahyp:hlinkClr xmlns:ahyp="http://schemas.microsoft.com/office/drawing/2018/hyperlinkcolor" val="tx"/>
                    </a:ext>
                  </a:extLst>
                </a:hlinkClick>
              </a:rPr>
              <a:t>https://asta.edu.au/scienceassist/</a:t>
            </a:r>
            <a:endParaRPr sz="2200">
              <a:solidFill>
                <a:srgbClr val="0000FF"/>
              </a:solidFill>
            </a:endParaRPr>
          </a:p>
          <a:p>
            <a:pPr marL="0" lvl="0" indent="0" algn="l" rtl="0">
              <a:spcBef>
                <a:spcPts val="0"/>
              </a:spcBef>
              <a:spcAft>
                <a:spcPts val="0"/>
              </a:spcAft>
              <a:buNone/>
            </a:pPr>
            <a:endParaRPr sz="2200">
              <a:solidFill>
                <a:srgbClr val="0000FF"/>
              </a:solidFill>
            </a:endParaRPr>
          </a:p>
          <a:p>
            <a:pPr marL="0" lvl="0" indent="0" algn="l" rtl="0">
              <a:spcBef>
                <a:spcPts val="0"/>
              </a:spcBef>
              <a:spcAft>
                <a:spcPts val="0"/>
              </a:spcAft>
              <a:buNone/>
            </a:pPr>
            <a:endParaRPr sz="2200"/>
          </a:p>
        </p:txBody>
      </p:sp>
      <p:sp>
        <p:nvSpPr>
          <p:cNvPr id="496" name="Google Shape;496;p25"/>
          <p:cNvSpPr txBox="1"/>
          <p:nvPr/>
        </p:nvSpPr>
        <p:spPr>
          <a:xfrm>
            <a:off x="3144225" y="2821563"/>
            <a:ext cx="3565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2400" b="1"/>
              <a:t>Fee Structure for 2025</a:t>
            </a:r>
            <a:endParaRPr sz="2400" b="1"/>
          </a:p>
        </p:txBody>
      </p:sp>
      <p:pic>
        <p:nvPicPr>
          <p:cNvPr id="497" name="Google Shape;497;p25"/>
          <p:cNvPicPr preferRelativeResize="0"/>
          <p:nvPr/>
        </p:nvPicPr>
        <p:blipFill>
          <a:blip r:embed="rId5">
            <a:alphaModFix/>
          </a:blip>
          <a:stretch>
            <a:fillRect/>
          </a:stretch>
        </p:blipFill>
        <p:spPr>
          <a:xfrm>
            <a:off x="10248900" y="0"/>
            <a:ext cx="1943100" cy="10001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g3584f27941d_0_125"/>
          <p:cNvSpPr/>
          <p:nvPr/>
        </p:nvSpPr>
        <p:spPr>
          <a:xfrm>
            <a:off x="3144229" y="2187748"/>
            <a:ext cx="139800" cy="139800"/>
          </a:xfrm>
          <a:prstGeom prst="ellipse">
            <a:avLst/>
          </a:prstGeom>
          <a:solidFill>
            <a:srgbClr val="6A0DAD"/>
          </a:solidFill>
          <a:ln w="9525" cap="flat" cmpd="sng">
            <a:solidFill>
              <a:srgbClr val="73737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03" name="Google Shape;503;g3584f27941d_0_125"/>
          <p:cNvSpPr/>
          <p:nvPr/>
        </p:nvSpPr>
        <p:spPr>
          <a:xfrm>
            <a:off x="3144227" y="3828916"/>
            <a:ext cx="139800" cy="139800"/>
          </a:xfrm>
          <a:prstGeom prst="ellipse">
            <a:avLst/>
          </a:prstGeom>
          <a:solidFill>
            <a:srgbClr val="FFA726"/>
          </a:solidFill>
          <a:ln w="9525" cap="flat" cmpd="sng">
            <a:solidFill>
              <a:srgbClr val="73737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04" name="Google Shape;504;g3584f27941d_0_125"/>
          <p:cNvSpPr/>
          <p:nvPr/>
        </p:nvSpPr>
        <p:spPr>
          <a:xfrm>
            <a:off x="3144227" y="5572322"/>
            <a:ext cx="139800" cy="139800"/>
          </a:xfrm>
          <a:prstGeom prst="ellipse">
            <a:avLst/>
          </a:prstGeom>
          <a:solidFill>
            <a:srgbClr val="5FD2FF"/>
          </a:solidFill>
          <a:ln w="9525" cap="flat" cmpd="sng">
            <a:solidFill>
              <a:srgbClr val="73737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05" name="Google Shape;505;g3584f27941d_0_125"/>
          <p:cNvSpPr/>
          <p:nvPr/>
        </p:nvSpPr>
        <p:spPr>
          <a:xfrm>
            <a:off x="3144227" y="1260829"/>
            <a:ext cx="139800" cy="139800"/>
          </a:xfrm>
          <a:prstGeom prst="ellipse">
            <a:avLst/>
          </a:prstGeom>
          <a:solidFill>
            <a:srgbClr val="00CF97"/>
          </a:solidFill>
          <a:ln w="9525" cap="flat" cmpd="sng">
            <a:solidFill>
              <a:srgbClr val="73737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06" name="Google Shape;506;g3584f27941d_0_125"/>
          <p:cNvSpPr txBox="1"/>
          <p:nvPr/>
        </p:nvSpPr>
        <p:spPr>
          <a:xfrm>
            <a:off x="3528404" y="149743"/>
            <a:ext cx="3591000" cy="646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3600"/>
              <a:buFont typeface="Arial"/>
              <a:buNone/>
            </a:pPr>
            <a:r>
              <a:rPr lang="en-AU" sz="3600" b="1" i="0" u="none" strike="noStrike" cap="none">
                <a:solidFill>
                  <a:srgbClr val="262626"/>
                </a:solidFill>
                <a:latin typeface="Arial"/>
                <a:ea typeface="Arial"/>
                <a:cs typeface="Arial"/>
                <a:sym typeface="Arial"/>
              </a:rPr>
              <a:t>Summary</a:t>
            </a:r>
            <a:endParaRPr sz="1400" b="0" i="0" u="none" strike="noStrike" cap="none">
              <a:solidFill>
                <a:srgbClr val="000000"/>
              </a:solidFill>
              <a:latin typeface="Arial"/>
              <a:ea typeface="Arial"/>
              <a:cs typeface="Arial"/>
              <a:sym typeface="Arial"/>
            </a:endParaRPr>
          </a:p>
        </p:txBody>
      </p:sp>
      <p:sp>
        <p:nvSpPr>
          <p:cNvPr id="507" name="Google Shape;507;g3584f27941d_0_125"/>
          <p:cNvSpPr txBox="1"/>
          <p:nvPr/>
        </p:nvSpPr>
        <p:spPr>
          <a:xfrm>
            <a:off x="3528400" y="945975"/>
            <a:ext cx="85194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AU" sz="2200">
                <a:solidFill>
                  <a:srgbClr val="262626"/>
                </a:solidFill>
              </a:rPr>
              <a:t>Science Assist is </a:t>
            </a:r>
            <a:r>
              <a:rPr lang="en-AU" sz="2200" i="0" u="none" strike="noStrike" cap="none">
                <a:solidFill>
                  <a:srgbClr val="262626"/>
                </a:solidFill>
              </a:rPr>
              <a:t>Australia’s national online advisory service</a:t>
            </a:r>
            <a:r>
              <a:rPr lang="en-AU" sz="2200" i="0" u="none" strike="noStrike" cap="none">
                <a:solidFill>
                  <a:schemeClr val="dk1"/>
                </a:solidFill>
              </a:rPr>
              <a:t> </a:t>
            </a:r>
            <a:r>
              <a:rPr lang="en-AU" sz="2200" i="0" u="none" strike="noStrike" cap="none">
                <a:solidFill>
                  <a:srgbClr val="262626"/>
                </a:solidFill>
              </a:rPr>
              <a:t>for school science educators and technicians.</a:t>
            </a:r>
            <a:endParaRPr sz="2200" i="0" u="none" strike="noStrike" cap="none">
              <a:solidFill>
                <a:srgbClr val="000000"/>
              </a:solidFill>
            </a:endParaRPr>
          </a:p>
        </p:txBody>
      </p:sp>
      <p:sp>
        <p:nvSpPr>
          <p:cNvPr id="508" name="Google Shape;508;g3584f27941d_0_125"/>
          <p:cNvSpPr txBox="1"/>
          <p:nvPr/>
        </p:nvSpPr>
        <p:spPr>
          <a:xfrm>
            <a:off x="3528400" y="5242025"/>
            <a:ext cx="6427200" cy="800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AU" sz="2200" b="1" i="0" u="none" strike="noStrike" cap="none" dirty="0">
                <a:solidFill>
                  <a:srgbClr val="FF0000"/>
                </a:solidFill>
              </a:rPr>
              <a:t>10</a:t>
            </a:r>
            <a:r>
              <a:rPr lang="en-AU" sz="2200" b="1" dirty="0">
                <a:solidFill>
                  <a:srgbClr val="FF0000"/>
                </a:solidFill>
              </a:rPr>
              <a:t> percent</a:t>
            </a:r>
            <a:r>
              <a:rPr lang="en-AU" sz="2200" b="1" i="0" u="none" strike="noStrike" cap="none" dirty="0">
                <a:solidFill>
                  <a:srgbClr val="FF0000"/>
                </a:solidFill>
              </a:rPr>
              <a:t> discount until the end of </a:t>
            </a:r>
            <a:r>
              <a:rPr lang="en-AU" sz="2200" b="1" dirty="0">
                <a:solidFill>
                  <a:srgbClr val="FF0000"/>
                </a:solidFill>
              </a:rPr>
              <a:t>November for </a:t>
            </a:r>
            <a:r>
              <a:rPr lang="en-AU" sz="2200" b="1" dirty="0" err="1">
                <a:solidFill>
                  <a:srgbClr val="FF0000"/>
                </a:solidFill>
              </a:rPr>
              <a:t>Labcon</a:t>
            </a:r>
            <a:r>
              <a:rPr lang="en-AU" sz="2200" b="1" i="0" u="none" strike="noStrike" cap="none" dirty="0">
                <a:solidFill>
                  <a:srgbClr val="FF0000"/>
                </a:solidFill>
              </a:rPr>
              <a:t> attendees </a:t>
            </a:r>
            <a:r>
              <a:rPr lang="en-AU" sz="2200" b="1" dirty="0">
                <a:solidFill>
                  <a:srgbClr val="FF0000"/>
                </a:solidFill>
              </a:rPr>
              <a:t>for</a:t>
            </a:r>
            <a:r>
              <a:rPr lang="en-AU" sz="2200" b="1" i="0" u="none" strike="noStrike" cap="none" dirty="0">
                <a:solidFill>
                  <a:srgbClr val="FF0000"/>
                </a:solidFill>
              </a:rPr>
              <a:t> new </a:t>
            </a:r>
            <a:r>
              <a:rPr lang="en-AU" sz="2200" b="1" dirty="0">
                <a:solidFill>
                  <a:srgbClr val="FF0000"/>
                </a:solidFill>
              </a:rPr>
              <a:t>subscriptions.</a:t>
            </a:r>
            <a:r>
              <a:rPr lang="en-AU" sz="2400" b="1" dirty="0">
                <a:solidFill>
                  <a:srgbClr val="FF0000"/>
                </a:solidFill>
              </a:rPr>
              <a:t> </a:t>
            </a:r>
            <a:endParaRPr sz="2400" b="1" dirty="0">
              <a:solidFill>
                <a:srgbClr val="FF0000"/>
              </a:solidFill>
            </a:endParaRPr>
          </a:p>
        </p:txBody>
      </p:sp>
      <p:sp>
        <p:nvSpPr>
          <p:cNvPr id="509" name="Google Shape;509;g3584f27941d_0_125"/>
          <p:cNvSpPr txBox="1"/>
          <p:nvPr/>
        </p:nvSpPr>
        <p:spPr>
          <a:xfrm>
            <a:off x="3528400" y="1872900"/>
            <a:ext cx="84189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AU" sz="2200">
                <a:solidFill>
                  <a:srgbClr val="262626"/>
                </a:solidFill>
              </a:rPr>
              <a:t>To streamline access and improve the overall user experience, the </a:t>
            </a:r>
            <a:r>
              <a:rPr lang="en-AU" sz="2200" i="0" u="none" strike="noStrike" cap="none">
                <a:solidFill>
                  <a:srgbClr val="262626"/>
                </a:solidFill>
              </a:rPr>
              <a:t>Science Assist </a:t>
            </a:r>
            <a:r>
              <a:rPr lang="en-AU" sz="2200">
                <a:solidFill>
                  <a:srgbClr val="262626"/>
                </a:solidFill>
              </a:rPr>
              <a:t>NEW</a:t>
            </a:r>
            <a:r>
              <a:rPr lang="en-AU" sz="2200" i="0" u="none" strike="noStrike" cap="none">
                <a:solidFill>
                  <a:srgbClr val="262626"/>
                </a:solidFill>
              </a:rPr>
              <a:t> website is now part of the ASTA website. </a:t>
            </a:r>
            <a:endParaRPr sz="2200" i="0" u="none" strike="noStrike" cap="none">
              <a:solidFill>
                <a:srgbClr val="262626"/>
              </a:solidFill>
            </a:endParaRPr>
          </a:p>
        </p:txBody>
      </p:sp>
      <p:sp>
        <p:nvSpPr>
          <p:cNvPr id="510" name="Google Shape;510;g3584f27941d_0_125"/>
          <p:cNvSpPr/>
          <p:nvPr/>
        </p:nvSpPr>
        <p:spPr>
          <a:xfrm>
            <a:off x="0" y="0"/>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1" name="Google Shape;511;g3584f27941d_0_125"/>
          <p:cNvSpPr txBox="1"/>
          <p:nvPr/>
        </p:nvSpPr>
        <p:spPr>
          <a:xfrm>
            <a:off x="3528400" y="3492075"/>
            <a:ext cx="79998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2200"/>
              <a:t>Subscribers can now manage their accounts including adding additional users. </a:t>
            </a:r>
            <a:endParaRPr sz="2200"/>
          </a:p>
        </p:txBody>
      </p:sp>
      <p:sp>
        <p:nvSpPr>
          <p:cNvPr id="512" name="Google Shape;512;g3584f27941d_0_125"/>
          <p:cNvSpPr/>
          <p:nvPr/>
        </p:nvSpPr>
        <p:spPr>
          <a:xfrm>
            <a:off x="3144225" y="4788738"/>
            <a:ext cx="139800" cy="139800"/>
          </a:xfrm>
          <a:prstGeom prst="ellipse">
            <a:avLst/>
          </a:prstGeom>
          <a:solidFill>
            <a:srgbClr val="00CF97"/>
          </a:solidFill>
          <a:ln w="9525" cap="flat" cmpd="sng">
            <a:solidFill>
              <a:srgbClr val="73737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13" name="Google Shape;513;g3584f27941d_0_125"/>
          <p:cNvSpPr txBox="1"/>
          <p:nvPr/>
        </p:nvSpPr>
        <p:spPr>
          <a:xfrm>
            <a:off x="3528400" y="4554400"/>
            <a:ext cx="7513800" cy="48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AU" sz="2200"/>
              <a:t>New features in 2025 including online webinars</a:t>
            </a:r>
            <a:r>
              <a:rPr lang="en-AU" sz="2400"/>
              <a:t>.</a:t>
            </a:r>
            <a:endParaRPr sz="2400"/>
          </a:p>
        </p:txBody>
      </p:sp>
      <p:sp>
        <p:nvSpPr>
          <p:cNvPr id="514" name="Google Shape;514;g3584f27941d_0_125"/>
          <p:cNvSpPr txBox="1"/>
          <p:nvPr/>
        </p:nvSpPr>
        <p:spPr>
          <a:xfrm>
            <a:off x="3528400" y="2899975"/>
            <a:ext cx="84189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AU" sz="2200">
                <a:solidFill>
                  <a:srgbClr val="262626"/>
                </a:solidFill>
              </a:rPr>
              <a:t>The old website will be decommissioned in August 2025.</a:t>
            </a:r>
            <a:endParaRPr sz="2200" i="0" u="none" strike="noStrike" cap="none">
              <a:solidFill>
                <a:srgbClr val="262626"/>
              </a:solidFill>
            </a:endParaRPr>
          </a:p>
        </p:txBody>
      </p:sp>
      <p:sp>
        <p:nvSpPr>
          <p:cNvPr id="515" name="Google Shape;515;g3584f27941d_0_125"/>
          <p:cNvSpPr/>
          <p:nvPr/>
        </p:nvSpPr>
        <p:spPr>
          <a:xfrm>
            <a:off x="3144227" y="3051760"/>
            <a:ext cx="139800" cy="139800"/>
          </a:xfrm>
          <a:prstGeom prst="ellipse">
            <a:avLst/>
          </a:prstGeom>
          <a:solidFill>
            <a:srgbClr val="5FD2FF"/>
          </a:solidFill>
          <a:ln w="9525" cap="flat" cmpd="sng">
            <a:solidFill>
              <a:srgbClr val="73737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16" name="Google Shape;516;g3584f27941d_0_125"/>
          <p:cNvPicPr preferRelativeResize="0"/>
          <p:nvPr/>
        </p:nvPicPr>
        <p:blipFill>
          <a:blip r:embed="rId3">
            <a:alphaModFix/>
          </a:blip>
          <a:stretch>
            <a:fillRect/>
          </a:stretch>
        </p:blipFill>
        <p:spPr>
          <a:xfrm>
            <a:off x="10248900" y="0"/>
            <a:ext cx="1943100" cy="100012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991B4-69C3-4D0F-9E70-374BFBFFA249}"/>
              </a:ext>
            </a:extLst>
          </p:cNvPr>
          <p:cNvSpPr>
            <a:spLocks noGrp="1"/>
          </p:cNvSpPr>
          <p:nvPr>
            <p:ph type="title"/>
          </p:nvPr>
        </p:nvSpPr>
        <p:spPr/>
        <p:txBody>
          <a:bodyPr/>
          <a:lstStyle/>
          <a:p>
            <a:r>
              <a:rPr lang="en-AU" dirty="0"/>
              <a:t>QR code to renewal</a:t>
            </a:r>
            <a:endParaRPr lang="en-GB" dirty="0"/>
          </a:p>
        </p:txBody>
      </p:sp>
      <p:pic>
        <p:nvPicPr>
          <p:cNvPr id="140" name="Google Shape;140;g36783f130e4_0_48"/>
          <p:cNvPicPr preferRelativeResize="0"/>
          <p:nvPr/>
        </p:nvPicPr>
        <p:blipFill rotWithShape="1">
          <a:blip r:embed="rId2">
            <a:alphaModFix/>
          </a:blip>
          <a:srcRect/>
          <a:stretch/>
        </p:blipFill>
        <p:spPr>
          <a:xfrm>
            <a:off x="6435370" y="339819"/>
            <a:ext cx="2845856" cy="2824100"/>
          </a:xfrm>
          <a:prstGeom prst="rect">
            <a:avLst/>
          </a:prstGeom>
          <a:noFill/>
          <a:ln>
            <a:noFill/>
          </a:ln>
        </p:spPr>
      </p:pic>
    </p:spTree>
    <p:extLst>
      <p:ext uri="{BB962C8B-B14F-4D97-AF65-F5344CB8AC3E}">
        <p14:creationId xmlns:p14="http://schemas.microsoft.com/office/powerpoint/2010/main" val="2904851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36783f130e4_0_48"/>
          <p:cNvSpPr txBox="1"/>
          <p:nvPr/>
        </p:nvSpPr>
        <p:spPr>
          <a:xfrm>
            <a:off x="2487400" y="1667425"/>
            <a:ext cx="70155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AU" sz="3600" b="1">
                <a:solidFill>
                  <a:srgbClr val="262626"/>
                </a:solidFill>
              </a:rPr>
              <a:t>New </a:t>
            </a:r>
            <a:r>
              <a:rPr lang="en-AU" sz="3600" b="1" i="0" u="none" strike="noStrike" cap="none">
                <a:solidFill>
                  <a:srgbClr val="262626"/>
                </a:solidFill>
                <a:latin typeface="Arial"/>
                <a:ea typeface="Arial"/>
                <a:cs typeface="Arial"/>
                <a:sym typeface="Arial"/>
              </a:rPr>
              <a:t>Science Assist</a:t>
            </a:r>
            <a:r>
              <a:rPr lang="en-AU" sz="3600" b="1">
                <a:solidFill>
                  <a:srgbClr val="262626"/>
                </a:solidFill>
              </a:rPr>
              <a:t> web pages </a:t>
            </a:r>
            <a:r>
              <a:rPr lang="en-AU" sz="2800" b="1">
                <a:solidFill>
                  <a:srgbClr val="262626"/>
                </a:solidFill>
              </a:rPr>
              <a:t> </a:t>
            </a:r>
            <a:endParaRPr sz="2800" b="1" i="0" u="none" strike="noStrike" cap="none">
              <a:solidFill>
                <a:srgbClr val="262626"/>
              </a:solidFill>
              <a:latin typeface="Arial"/>
              <a:ea typeface="Arial"/>
              <a:cs typeface="Arial"/>
              <a:sym typeface="Arial"/>
            </a:endParaRPr>
          </a:p>
        </p:txBody>
      </p:sp>
      <p:pic>
        <p:nvPicPr>
          <p:cNvPr id="139" name="Google Shape;139;g36783f130e4_0_48" descr="A logo with blue text"/>
          <p:cNvPicPr preferRelativeResize="0"/>
          <p:nvPr/>
        </p:nvPicPr>
        <p:blipFill rotWithShape="1">
          <a:blip r:embed="rId3">
            <a:alphaModFix/>
          </a:blip>
          <a:srcRect/>
          <a:stretch/>
        </p:blipFill>
        <p:spPr>
          <a:xfrm>
            <a:off x="3710810" y="131973"/>
            <a:ext cx="4124417" cy="1535449"/>
          </a:xfrm>
          <a:prstGeom prst="rect">
            <a:avLst/>
          </a:prstGeom>
          <a:noFill/>
          <a:ln>
            <a:noFill/>
          </a:ln>
        </p:spPr>
      </p:pic>
      <p:pic>
        <p:nvPicPr>
          <p:cNvPr id="142" name="Google Shape;142;g36783f130e4_0_48"/>
          <p:cNvPicPr preferRelativeResize="0"/>
          <p:nvPr/>
        </p:nvPicPr>
        <p:blipFill>
          <a:blip r:embed="rId4">
            <a:alphaModFix/>
          </a:blip>
          <a:stretch>
            <a:fillRect/>
          </a:stretch>
        </p:blipFill>
        <p:spPr>
          <a:xfrm>
            <a:off x="10248900" y="0"/>
            <a:ext cx="1943100" cy="1000125"/>
          </a:xfrm>
          <a:prstGeom prst="rect">
            <a:avLst/>
          </a:prstGeom>
          <a:noFill/>
          <a:ln>
            <a:noFill/>
          </a:ln>
        </p:spPr>
      </p:pic>
      <p:sp>
        <p:nvSpPr>
          <p:cNvPr id="3" name="TextBox 2">
            <a:extLst>
              <a:ext uri="{FF2B5EF4-FFF2-40B4-BE49-F238E27FC236}">
                <a16:creationId xmlns:a16="http://schemas.microsoft.com/office/drawing/2014/main" id="{DD79292E-9265-8A43-910E-5B23ED229D5E}"/>
              </a:ext>
            </a:extLst>
          </p:cNvPr>
          <p:cNvSpPr txBox="1"/>
          <p:nvPr/>
        </p:nvSpPr>
        <p:spPr>
          <a:xfrm>
            <a:off x="1842739" y="3581770"/>
            <a:ext cx="7803066" cy="861774"/>
          </a:xfrm>
          <a:prstGeom prst="rect">
            <a:avLst/>
          </a:prstGeom>
          <a:noFill/>
        </p:spPr>
        <p:txBody>
          <a:bodyPr wrap="square">
            <a:spAutoFit/>
          </a:bodyPr>
          <a:lstStyle/>
          <a:p>
            <a:r>
              <a:rPr lang="en-GB" sz="3600" dirty="0">
                <a:hlinkClick r:id="rId5"/>
              </a:rPr>
              <a:t>https://asta.edu.au/scienceassist/</a:t>
            </a:r>
            <a:endParaRPr lang="en-GB" sz="3600" dirty="0"/>
          </a:p>
          <a:p>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g369ab6f909b_0_170"/>
          <p:cNvPicPr preferRelativeResize="0"/>
          <p:nvPr/>
        </p:nvPicPr>
        <p:blipFill rotWithShape="1">
          <a:blip r:embed="rId3">
            <a:alphaModFix/>
          </a:blip>
          <a:srcRect l="-2350" r="2349" b="35098"/>
          <a:stretch/>
        </p:blipFill>
        <p:spPr>
          <a:xfrm>
            <a:off x="0" y="1933125"/>
            <a:ext cx="5641900" cy="4380649"/>
          </a:xfrm>
          <a:prstGeom prst="rect">
            <a:avLst/>
          </a:prstGeom>
          <a:noFill/>
          <a:ln>
            <a:noFill/>
          </a:ln>
        </p:spPr>
      </p:pic>
      <p:cxnSp>
        <p:nvCxnSpPr>
          <p:cNvPr id="155" name="Google Shape;155;g369ab6f909b_0_170"/>
          <p:cNvCxnSpPr/>
          <p:nvPr/>
        </p:nvCxnSpPr>
        <p:spPr>
          <a:xfrm flipH="1">
            <a:off x="4893150" y="3096300"/>
            <a:ext cx="1243800" cy="789900"/>
          </a:xfrm>
          <a:prstGeom prst="straightConnector1">
            <a:avLst/>
          </a:prstGeom>
          <a:noFill/>
          <a:ln w="38100" cap="flat" cmpd="sng">
            <a:solidFill>
              <a:srgbClr val="C41230"/>
            </a:solidFill>
            <a:prstDash val="solid"/>
            <a:round/>
            <a:headEnd type="none" w="med" len="med"/>
            <a:tailEnd type="triangle" w="med" len="med"/>
          </a:ln>
        </p:spPr>
      </p:cxnSp>
      <p:cxnSp>
        <p:nvCxnSpPr>
          <p:cNvPr id="156" name="Google Shape;156;g369ab6f909b_0_170"/>
          <p:cNvCxnSpPr/>
          <p:nvPr/>
        </p:nvCxnSpPr>
        <p:spPr>
          <a:xfrm rot="10800000">
            <a:off x="5178750" y="2289600"/>
            <a:ext cx="958200" cy="806700"/>
          </a:xfrm>
          <a:prstGeom prst="straightConnector1">
            <a:avLst/>
          </a:prstGeom>
          <a:noFill/>
          <a:ln w="38100" cap="flat" cmpd="sng">
            <a:solidFill>
              <a:srgbClr val="C41230"/>
            </a:solidFill>
            <a:prstDash val="solid"/>
            <a:round/>
            <a:headEnd type="none" w="med" len="med"/>
            <a:tailEnd type="triangle" w="med" len="med"/>
          </a:ln>
        </p:spPr>
      </p:cxnSp>
      <p:sp>
        <p:nvSpPr>
          <p:cNvPr id="157" name="Google Shape;157;g369ab6f909b_0_170"/>
          <p:cNvSpPr txBox="1"/>
          <p:nvPr/>
        </p:nvSpPr>
        <p:spPr>
          <a:xfrm>
            <a:off x="6451600" y="2057500"/>
            <a:ext cx="4118100" cy="413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AU" sz="2200" dirty="0"/>
              <a:t>Science Assist subscribers login via the ASTA home page or from the top navigation bar to access paywall content or ‘ask’ questions. </a:t>
            </a:r>
            <a:endParaRPr sz="2200" dirty="0"/>
          </a:p>
          <a:p>
            <a:pPr marL="0" lvl="0" indent="0" algn="l" rtl="0">
              <a:spcBef>
                <a:spcPts val="0"/>
              </a:spcBef>
              <a:spcAft>
                <a:spcPts val="0"/>
              </a:spcAft>
              <a:buNone/>
            </a:pPr>
            <a:endParaRPr sz="2200" dirty="0"/>
          </a:p>
          <a:p>
            <a:pPr marL="0" lvl="0" indent="0" algn="l" rtl="0">
              <a:spcBef>
                <a:spcPts val="0"/>
              </a:spcBef>
              <a:spcAft>
                <a:spcPts val="0"/>
              </a:spcAft>
              <a:buNone/>
            </a:pPr>
            <a:r>
              <a:rPr lang="en-AU" sz="2200" dirty="0"/>
              <a:t>You can log in by either using your subscription ID number or the email address associated with your account. </a:t>
            </a:r>
            <a:endParaRPr sz="2200" dirty="0"/>
          </a:p>
        </p:txBody>
      </p:sp>
      <p:sp>
        <p:nvSpPr>
          <p:cNvPr id="158" name="Google Shape;158;g369ab6f909b_0_170"/>
          <p:cNvSpPr txBox="1"/>
          <p:nvPr/>
        </p:nvSpPr>
        <p:spPr>
          <a:xfrm>
            <a:off x="2638725" y="727375"/>
            <a:ext cx="73569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3600" b="1">
                <a:solidFill>
                  <a:srgbClr val="262626"/>
                </a:solidFill>
              </a:rPr>
              <a:t>Science Assist Webpages Login</a:t>
            </a:r>
            <a:endParaRPr/>
          </a:p>
        </p:txBody>
      </p:sp>
      <p:pic>
        <p:nvPicPr>
          <p:cNvPr id="159" name="Google Shape;159;g369ab6f909b_0_170"/>
          <p:cNvPicPr preferRelativeResize="0"/>
          <p:nvPr/>
        </p:nvPicPr>
        <p:blipFill>
          <a:blip r:embed="rId4">
            <a:alphaModFix/>
          </a:blip>
          <a:stretch>
            <a:fillRect/>
          </a:stretch>
        </p:blipFill>
        <p:spPr>
          <a:xfrm>
            <a:off x="10248900" y="0"/>
            <a:ext cx="1943100" cy="1000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369f94595a4_0_5"/>
          <p:cNvSpPr txBox="1"/>
          <p:nvPr/>
        </p:nvSpPr>
        <p:spPr>
          <a:xfrm>
            <a:off x="2293875" y="3273850"/>
            <a:ext cx="70155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AU" sz="3600" b="1">
                <a:solidFill>
                  <a:srgbClr val="262626"/>
                </a:solidFill>
              </a:rPr>
              <a:t>Home page </a:t>
            </a:r>
            <a:r>
              <a:rPr lang="en-AU" sz="2800" b="1">
                <a:solidFill>
                  <a:srgbClr val="262626"/>
                </a:solidFill>
              </a:rPr>
              <a:t> </a:t>
            </a:r>
            <a:endParaRPr sz="2800" b="1" i="0" u="none" strike="noStrike" cap="none">
              <a:solidFill>
                <a:srgbClr val="262626"/>
              </a:solidFill>
              <a:latin typeface="Arial"/>
              <a:ea typeface="Arial"/>
              <a:cs typeface="Arial"/>
              <a:sym typeface="Arial"/>
            </a:endParaRPr>
          </a:p>
        </p:txBody>
      </p:sp>
      <p:pic>
        <p:nvPicPr>
          <p:cNvPr id="184" name="Google Shape;184;g369f94595a4_0_5" descr="A logo with blue text"/>
          <p:cNvPicPr preferRelativeResize="0"/>
          <p:nvPr/>
        </p:nvPicPr>
        <p:blipFill rotWithShape="1">
          <a:blip r:embed="rId3">
            <a:alphaModFix/>
          </a:blip>
          <a:srcRect/>
          <a:stretch/>
        </p:blipFill>
        <p:spPr>
          <a:xfrm>
            <a:off x="3739422" y="731598"/>
            <a:ext cx="4124417" cy="1535449"/>
          </a:xfrm>
          <a:prstGeom prst="rect">
            <a:avLst/>
          </a:prstGeom>
          <a:noFill/>
          <a:ln>
            <a:noFill/>
          </a:ln>
        </p:spPr>
      </p:pic>
      <p:pic>
        <p:nvPicPr>
          <p:cNvPr id="185" name="Google Shape;185;g369f94595a4_0_5"/>
          <p:cNvPicPr preferRelativeResize="0"/>
          <p:nvPr/>
        </p:nvPicPr>
        <p:blipFill>
          <a:blip r:embed="rId4">
            <a:alphaModFix/>
          </a:blip>
          <a:stretch>
            <a:fillRect/>
          </a:stretch>
        </p:blipFill>
        <p:spPr>
          <a:xfrm>
            <a:off x="10248900" y="0"/>
            <a:ext cx="1943100" cy="1000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g36783f130e4_0_10"/>
          <p:cNvPicPr preferRelativeResize="0"/>
          <p:nvPr/>
        </p:nvPicPr>
        <p:blipFill>
          <a:blip r:embed="rId3">
            <a:alphaModFix/>
          </a:blip>
          <a:stretch>
            <a:fillRect/>
          </a:stretch>
        </p:blipFill>
        <p:spPr>
          <a:xfrm>
            <a:off x="113050" y="219625"/>
            <a:ext cx="5003825" cy="5986300"/>
          </a:xfrm>
          <a:prstGeom prst="rect">
            <a:avLst/>
          </a:prstGeom>
          <a:noFill/>
          <a:ln>
            <a:noFill/>
          </a:ln>
        </p:spPr>
      </p:pic>
      <p:pic>
        <p:nvPicPr>
          <p:cNvPr id="191" name="Google Shape;191;g36783f130e4_0_10"/>
          <p:cNvPicPr preferRelativeResize="0"/>
          <p:nvPr/>
        </p:nvPicPr>
        <p:blipFill>
          <a:blip r:embed="rId4">
            <a:alphaModFix/>
          </a:blip>
          <a:stretch>
            <a:fillRect/>
          </a:stretch>
        </p:blipFill>
        <p:spPr>
          <a:xfrm>
            <a:off x="5302900" y="152400"/>
            <a:ext cx="4853595" cy="6053525"/>
          </a:xfrm>
          <a:prstGeom prst="rect">
            <a:avLst/>
          </a:prstGeom>
          <a:noFill/>
          <a:ln>
            <a:noFill/>
          </a:ln>
        </p:spPr>
      </p:pic>
      <p:pic>
        <p:nvPicPr>
          <p:cNvPr id="192" name="Google Shape;192;g36783f130e4_0_10"/>
          <p:cNvPicPr preferRelativeResize="0"/>
          <p:nvPr/>
        </p:nvPicPr>
        <p:blipFill>
          <a:blip r:embed="rId5">
            <a:alphaModFix/>
          </a:blip>
          <a:stretch>
            <a:fillRect/>
          </a:stretch>
        </p:blipFill>
        <p:spPr>
          <a:xfrm>
            <a:off x="10248900" y="0"/>
            <a:ext cx="1943100" cy="1000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3675c5b99c2_0_122"/>
          <p:cNvSpPr txBox="1"/>
          <p:nvPr/>
        </p:nvSpPr>
        <p:spPr>
          <a:xfrm>
            <a:off x="3037175" y="2649700"/>
            <a:ext cx="7398300" cy="646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3600"/>
              <a:buFont typeface="Arial"/>
              <a:buNone/>
            </a:pPr>
            <a:r>
              <a:rPr lang="en-AU" sz="3600" b="1">
                <a:solidFill>
                  <a:srgbClr val="262626"/>
                </a:solidFill>
              </a:rPr>
              <a:t>How to navigate the web pages</a:t>
            </a:r>
            <a:endParaRPr sz="1400" b="0" i="0" u="none" strike="noStrike" cap="none">
              <a:solidFill>
                <a:srgbClr val="000000"/>
              </a:solidFill>
              <a:latin typeface="Arial"/>
              <a:ea typeface="Arial"/>
              <a:cs typeface="Arial"/>
              <a:sym typeface="Arial"/>
            </a:endParaRPr>
          </a:p>
        </p:txBody>
      </p:sp>
      <p:sp>
        <p:nvSpPr>
          <p:cNvPr id="165" name="Google Shape;165;g3675c5b99c2_0_122"/>
          <p:cNvSpPr txBox="1"/>
          <p:nvPr/>
        </p:nvSpPr>
        <p:spPr>
          <a:xfrm>
            <a:off x="3485804" y="3467020"/>
            <a:ext cx="64158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AU" sz="2000">
                <a:solidFill>
                  <a:srgbClr val="262626"/>
                </a:solidFill>
              </a:rPr>
              <a:t>Home page </a:t>
            </a:r>
            <a:endParaRPr sz="2000" i="0" u="none" strike="noStrike" cap="none">
              <a:solidFill>
                <a:srgbClr val="262626"/>
              </a:solidFill>
            </a:endParaRPr>
          </a:p>
        </p:txBody>
      </p:sp>
      <p:sp>
        <p:nvSpPr>
          <p:cNvPr id="166" name="Google Shape;166;g3675c5b99c2_0_122"/>
          <p:cNvSpPr/>
          <p:nvPr/>
        </p:nvSpPr>
        <p:spPr>
          <a:xfrm>
            <a:off x="-5152900" y="2728600"/>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7" name="Google Shape;167;g3675c5b99c2_0_122"/>
          <p:cNvSpPr txBox="1"/>
          <p:nvPr/>
        </p:nvSpPr>
        <p:spPr>
          <a:xfrm>
            <a:off x="3528416" y="3944624"/>
            <a:ext cx="64158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AU" sz="2000">
                <a:solidFill>
                  <a:srgbClr val="262626"/>
                </a:solidFill>
              </a:rPr>
              <a:t>Resources </a:t>
            </a:r>
            <a:endParaRPr sz="2000" i="0" u="none" strike="noStrike" cap="none">
              <a:solidFill>
                <a:srgbClr val="262626"/>
              </a:solidFill>
            </a:endParaRPr>
          </a:p>
        </p:txBody>
      </p:sp>
      <p:sp>
        <p:nvSpPr>
          <p:cNvPr id="168" name="Google Shape;168;g3675c5b99c2_0_122"/>
          <p:cNvSpPr txBox="1"/>
          <p:nvPr/>
        </p:nvSpPr>
        <p:spPr>
          <a:xfrm>
            <a:off x="3528416" y="5333245"/>
            <a:ext cx="64158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AU" sz="2000">
                <a:solidFill>
                  <a:srgbClr val="262626"/>
                </a:solidFill>
              </a:rPr>
              <a:t>News and events </a:t>
            </a:r>
            <a:endParaRPr sz="2000" i="0" u="none" strike="noStrike" cap="none">
              <a:solidFill>
                <a:srgbClr val="262626"/>
              </a:solidFill>
            </a:endParaRPr>
          </a:p>
        </p:txBody>
      </p:sp>
      <p:sp>
        <p:nvSpPr>
          <p:cNvPr id="169" name="Google Shape;169;g3675c5b99c2_0_122"/>
          <p:cNvSpPr/>
          <p:nvPr/>
        </p:nvSpPr>
        <p:spPr>
          <a:xfrm>
            <a:off x="3144217" y="4112188"/>
            <a:ext cx="139800" cy="139800"/>
          </a:xfrm>
          <a:prstGeom prst="ellipse">
            <a:avLst/>
          </a:prstGeom>
          <a:solidFill>
            <a:srgbClr val="5FD2FF"/>
          </a:solidFill>
          <a:ln w="9525" cap="flat" cmpd="sng">
            <a:solidFill>
              <a:srgbClr val="73737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0" name="Google Shape;170;g3675c5b99c2_0_122"/>
          <p:cNvSpPr/>
          <p:nvPr/>
        </p:nvSpPr>
        <p:spPr>
          <a:xfrm>
            <a:off x="3144213" y="3589739"/>
            <a:ext cx="139800" cy="139800"/>
          </a:xfrm>
          <a:prstGeom prst="ellipse">
            <a:avLst/>
          </a:prstGeom>
          <a:solidFill>
            <a:srgbClr val="6A0DAD"/>
          </a:solidFill>
          <a:ln w="9525" cap="flat" cmpd="sng">
            <a:solidFill>
              <a:srgbClr val="73737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1" name="Google Shape;171;g3675c5b99c2_0_122"/>
          <p:cNvSpPr/>
          <p:nvPr/>
        </p:nvSpPr>
        <p:spPr>
          <a:xfrm>
            <a:off x="3144226" y="4985851"/>
            <a:ext cx="139800" cy="139800"/>
          </a:xfrm>
          <a:prstGeom prst="ellipse">
            <a:avLst/>
          </a:prstGeom>
          <a:solidFill>
            <a:srgbClr val="FFA726"/>
          </a:solidFill>
          <a:ln w="9525" cap="flat" cmpd="sng">
            <a:solidFill>
              <a:srgbClr val="73737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2" name="Google Shape;172;g3675c5b99c2_0_122"/>
          <p:cNvSpPr/>
          <p:nvPr/>
        </p:nvSpPr>
        <p:spPr>
          <a:xfrm>
            <a:off x="3144227" y="4590679"/>
            <a:ext cx="139800" cy="139800"/>
          </a:xfrm>
          <a:prstGeom prst="ellipse">
            <a:avLst/>
          </a:prstGeom>
          <a:solidFill>
            <a:srgbClr val="00CF97"/>
          </a:solidFill>
          <a:ln w="9525" cap="flat" cmpd="sng">
            <a:solidFill>
              <a:srgbClr val="73737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3" name="Google Shape;173;g3675c5b99c2_0_122"/>
          <p:cNvSpPr/>
          <p:nvPr/>
        </p:nvSpPr>
        <p:spPr>
          <a:xfrm>
            <a:off x="3144225" y="5449281"/>
            <a:ext cx="139800" cy="139800"/>
          </a:xfrm>
          <a:prstGeom prst="ellipse">
            <a:avLst/>
          </a:prstGeom>
          <a:solidFill>
            <a:srgbClr val="6A0DAD"/>
          </a:solidFill>
          <a:ln w="9525" cap="flat" cmpd="sng">
            <a:solidFill>
              <a:srgbClr val="73737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4" name="Google Shape;174;g3675c5b99c2_0_122"/>
          <p:cNvSpPr txBox="1"/>
          <p:nvPr/>
        </p:nvSpPr>
        <p:spPr>
          <a:xfrm>
            <a:off x="3528416" y="4407807"/>
            <a:ext cx="64158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AU" sz="2000">
                <a:solidFill>
                  <a:srgbClr val="262626"/>
                </a:solidFill>
              </a:rPr>
              <a:t>Q&amp;A (Questions and answers) </a:t>
            </a:r>
            <a:endParaRPr sz="2000" i="0" u="none" strike="noStrike" cap="none">
              <a:solidFill>
                <a:srgbClr val="262626"/>
              </a:solidFill>
            </a:endParaRPr>
          </a:p>
        </p:txBody>
      </p:sp>
      <p:sp>
        <p:nvSpPr>
          <p:cNvPr id="175" name="Google Shape;175;g3675c5b99c2_0_122"/>
          <p:cNvSpPr txBox="1"/>
          <p:nvPr/>
        </p:nvSpPr>
        <p:spPr>
          <a:xfrm>
            <a:off x="3528416" y="4870382"/>
            <a:ext cx="64158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AU" sz="2000">
                <a:solidFill>
                  <a:srgbClr val="262626"/>
                </a:solidFill>
              </a:rPr>
              <a:t>About</a:t>
            </a:r>
            <a:r>
              <a:rPr lang="en-AU" sz="2000" b="1">
                <a:solidFill>
                  <a:srgbClr val="262626"/>
                </a:solidFill>
              </a:rPr>
              <a:t> </a:t>
            </a:r>
            <a:endParaRPr sz="2000" b="1" i="0" u="none" strike="noStrike" cap="none">
              <a:solidFill>
                <a:srgbClr val="262626"/>
              </a:solidFill>
              <a:latin typeface="Arial"/>
              <a:ea typeface="Arial"/>
              <a:cs typeface="Arial"/>
              <a:sym typeface="Arial"/>
            </a:endParaRPr>
          </a:p>
        </p:txBody>
      </p:sp>
      <p:sp>
        <p:nvSpPr>
          <p:cNvPr id="176" name="Google Shape;176;g3675c5b99c2_0_122"/>
          <p:cNvSpPr/>
          <p:nvPr/>
        </p:nvSpPr>
        <p:spPr>
          <a:xfrm>
            <a:off x="3144225" y="5942799"/>
            <a:ext cx="139800" cy="139800"/>
          </a:xfrm>
          <a:prstGeom prst="ellipse">
            <a:avLst/>
          </a:prstGeom>
          <a:solidFill>
            <a:srgbClr val="5FD2FF"/>
          </a:solidFill>
          <a:ln w="9525" cap="flat" cmpd="sng">
            <a:solidFill>
              <a:srgbClr val="73737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7" name="Google Shape;177;g3675c5b99c2_0_122"/>
          <p:cNvSpPr txBox="1"/>
          <p:nvPr/>
        </p:nvSpPr>
        <p:spPr>
          <a:xfrm>
            <a:off x="3528416" y="5796132"/>
            <a:ext cx="64158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AU" sz="2000">
                <a:solidFill>
                  <a:srgbClr val="262626"/>
                </a:solidFill>
              </a:rPr>
              <a:t>FAQ (Frequently Asked Questions)  </a:t>
            </a:r>
            <a:endParaRPr sz="2000" i="0" u="none" strike="noStrike" cap="none">
              <a:solidFill>
                <a:srgbClr val="262626"/>
              </a:solidFill>
            </a:endParaRPr>
          </a:p>
        </p:txBody>
      </p:sp>
      <p:pic>
        <p:nvPicPr>
          <p:cNvPr id="178" name="Google Shape;178;g3675c5b99c2_0_122"/>
          <p:cNvPicPr preferRelativeResize="0"/>
          <p:nvPr/>
        </p:nvPicPr>
        <p:blipFill>
          <a:blip r:embed="rId3">
            <a:alphaModFix/>
          </a:blip>
          <a:stretch>
            <a:fillRect/>
          </a:stretch>
        </p:blipFill>
        <p:spPr>
          <a:xfrm>
            <a:off x="3037175" y="140425"/>
            <a:ext cx="8515899" cy="25092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25291</TotalTime>
  <Words>3468</Words>
  <Application>Microsoft Office PowerPoint</Application>
  <PresentationFormat>Widescreen</PresentationFormat>
  <Paragraphs>309</Paragraphs>
  <Slides>45</Slides>
  <Notes>44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45</vt:i4>
      </vt:variant>
    </vt:vector>
  </HeadingPairs>
  <TitlesOfParts>
    <vt:vector size="48" baseType="lpstr">
      <vt:lpstr>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QR code to renewal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Pat Stamford</dc:creator>
  <cp:lastModifiedBy>Dale Carroll</cp:lastModifiedBy>
  <cp:revision>3</cp:revision>
  <dcterms:created xsi:type="dcterms:W3CDTF">2024-10-01T06:42:49Z</dcterms:created>
  <dcterms:modified xsi:type="dcterms:W3CDTF">2025-11-17T22:51:00Z</dcterms:modified>
</cp:coreProperties>
</file>