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7" r:id="rId2"/>
    <p:sldId id="259" r:id="rId3"/>
    <p:sldId id="284" r:id="rId4"/>
    <p:sldId id="350" r:id="rId5"/>
    <p:sldId id="315" r:id="rId6"/>
    <p:sldId id="358" r:id="rId7"/>
    <p:sldId id="316" r:id="rId8"/>
    <p:sldId id="317" r:id="rId9"/>
    <p:sldId id="327" r:id="rId10"/>
    <p:sldId id="318" r:id="rId11"/>
    <p:sldId id="319" r:id="rId12"/>
    <p:sldId id="324" r:id="rId13"/>
    <p:sldId id="320" r:id="rId14"/>
    <p:sldId id="321" r:id="rId15"/>
    <p:sldId id="322" r:id="rId16"/>
    <p:sldId id="323" r:id="rId17"/>
    <p:sldId id="346" r:id="rId18"/>
    <p:sldId id="328" r:id="rId19"/>
    <p:sldId id="330" r:id="rId20"/>
    <p:sldId id="266" r:id="rId21"/>
    <p:sldId id="331" r:id="rId22"/>
    <p:sldId id="332" r:id="rId23"/>
    <p:sldId id="351" r:id="rId24"/>
    <p:sldId id="352" r:id="rId25"/>
    <p:sldId id="353" r:id="rId26"/>
    <p:sldId id="354" r:id="rId27"/>
    <p:sldId id="333" r:id="rId28"/>
    <p:sldId id="334" r:id="rId29"/>
    <p:sldId id="335" r:id="rId30"/>
    <p:sldId id="336" r:id="rId31"/>
    <p:sldId id="337" r:id="rId32"/>
    <p:sldId id="338" r:id="rId33"/>
    <p:sldId id="355" r:id="rId34"/>
    <p:sldId id="326" r:id="rId35"/>
    <p:sldId id="339" r:id="rId36"/>
    <p:sldId id="261" r:id="rId37"/>
    <p:sldId id="283" r:id="rId38"/>
    <p:sldId id="302" r:id="rId39"/>
    <p:sldId id="340" r:id="rId40"/>
    <p:sldId id="303" r:id="rId41"/>
    <p:sldId id="285" r:id="rId42"/>
    <p:sldId id="268" r:id="rId43"/>
    <p:sldId id="359" r:id="rId44"/>
    <p:sldId id="360" r:id="rId45"/>
    <p:sldId id="361" r:id="rId46"/>
    <p:sldId id="363" r:id="rId47"/>
    <p:sldId id="362" r:id="rId48"/>
    <p:sldId id="312" r:id="rId49"/>
    <p:sldId id="310" r:id="rId50"/>
    <p:sldId id="364" r:id="rId51"/>
    <p:sldId id="342" r:id="rId52"/>
    <p:sldId id="341" r:id="rId53"/>
    <p:sldId id="349" r:id="rId54"/>
    <p:sldId id="288" r:id="rId55"/>
    <p:sldId id="296" r:id="rId56"/>
    <p:sldId id="297" r:id="rId57"/>
    <p:sldId id="277" r:id="rId58"/>
    <p:sldId id="292" r:id="rId59"/>
    <p:sldId id="282" r:id="rId60"/>
    <p:sldId id="295" r:id="rId61"/>
    <p:sldId id="298" r:id="rId62"/>
    <p:sldId id="270" r:id="rId63"/>
    <p:sldId id="313" r:id="rId64"/>
    <p:sldId id="314" r:id="rId65"/>
    <p:sldId id="258" r:id="rId66"/>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75AEC7"/>
    <a:srgbClr val="FF99CC"/>
    <a:srgbClr val="0066FF"/>
    <a:srgbClr val="FFCC00"/>
    <a:srgbClr val="00CC99"/>
    <a:srgbClr val="FF99FF"/>
    <a:srgbClr val="0099CC"/>
    <a:srgbClr val="306278"/>
    <a:srgbClr val="468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0745" autoAdjust="0"/>
    <p:restoredTop sz="90971" autoAdjust="0"/>
  </p:normalViewPr>
  <p:slideViewPr>
    <p:cSldViewPr>
      <p:cViewPr varScale="1">
        <p:scale>
          <a:sx n="81" d="100"/>
          <a:sy n="81" d="100"/>
        </p:scale>
        <p:origin x="94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B8DE2-FC7B-4EE0-9EF0-6C1DCFEA1E4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FA6574E1-BA3D-4A92-B96E-A9DABCDB9DAE}">
      <dgm:prSet phldrT="[Text]"/>
      <dgm:spPr/>
      <dgm:t>
        <a:bodyPr/>
        <a:lstStyle/>
        <a:p>
          <a:r>
            <a:rPr lang="en-AU" dirty="0" smtClean="0"/>
            <a:t>Strand</a:t>
          </a:r>
          <a:endParaRPr lang="en-AU" dirty="0"/>
        </a:p>
      </dgm:t>
    </dgm:pt>
    <dgm:pt modelId="{C1908505-1877-41BA-9E26-F39F4723F2F1}" type="parTrans" cxnId="{D65A2463-446A-406A-A6BB-EBB46D113754}">
      <dgm:prSet/>
      <dgm:spPr/>
      <dgm:t>
        <a:bodyPr/>
        <a:lstStyle/>
        <a:p>
          <a:endParaRPr lang="en-AU"/>
        </a:p>
      </dgm:t>
    </dgm:pt>
    <dgm:pt modelId="{C441DDBD-E2F6-47B9-BDDD-7B097FFBC812}" type="sibTrans" cxnId="{D65A2463-446A-406A-A6BB-EBB46D113754}">
      <dgm:prSet/>
      <dgm:spPr/>
      <dgm:t>
        <a:bodyPr/>
        <a:lstStyle/>
        <a:p>
          <a:endParaRPr lang="en-AU"/>
        </a:p>
      </dgm:t>
    </dgm:pt>
    <dgm:pt modelId="{8DE00ED0-D6FA-4FA0-995C-785593DA0C8B}">
      <dgm:prSet phldrT="[Text]"/>
      <dgm:spPr>
        <a:solidFill>
          <a:srgbClr val="FFC000">
            <a:alpha val="90000"/>
          </a:srgbClr>
        </a:solidFill>
      </dgm:spPr>
      <dgm:t>
        <a:bodyPr/>
        <a:lstStyle/>
        <a:p>
          <a:r>
            <a:rPr lang="en-AU" b="1" dirty="0" smtClean="0"/>
            <a:t>Science Inquiry Skills</a:t>
          </a:r>
          <a:endParaRPr lang="en-AU" b="1" dirty="0"/>
        </a:p>
      </dgm:t>
    </dgm:pt>
    <dgm:pt modelId="{72A56E34-B064-4261-96C3-3B01E58454F2}" type="parTrans" cxnId="{706471D2-32E2-4C95-8DDA-704C8965C5DF}">
      <dgm:prSet/>
      <dgm:spPr/>
      <dgm:t>
        <a:bodyPr/>
        <a:lstStyle/>
        <a:p>
          <a:endParaRPr lang="en-AU"/>
        </a:p>
      </dgm:t>
    </dgm:pt>
    <dgm:pt modelId="{41D13C02-38D9-4749-85E1-7034A421E5EE}" type="sibTrans" cxnId="{706471D2-32E2-4C95-8DDA-704C8965C5DF}">
      <dgm:prSet/>
      <dgm:spPr/>
      <dgm:t>
        <a:bodyPr/>
        <a:lstStyle/>
        <a:p>
          <a:endParaRPr lang="en-AU"/>
        </a:p>
      </dgm:t>
    </dgm:pt>
    <dgm:pt modelId="{B6634BF1-A67F-4FCD-BCED-88AB99060E5A}">
      <dgm:prSet phldrT="[Text]"/>
      <dgm:spPr>
        <a:solidFill>
          <a:srgbClr val="FFC000">
            <a:alpha val="90000"/>
          </a:srgbClr>
        </a:solidFill>
      </dgm:spPr>
      <dgm:t>
        <a:bodyPr/>
        <a:lstStyle/>
        <a:p>
          <a:r>
            <a:rPr lang="en-AU" dirty="0" smtClean="0"/>
            <a:t>Disciplinary concepts and skills are explicit</a:t>
          </a:r>
          <a:endParaRPr lang="en-AU" dirty="0"/>
        </a:p>
      </dgm:t>
    </dgm:pt>
    <dgm:pt modelId="{910A1809-DE03-4DBC-9901-53C29E03E8C5}" type="parTrans" cxnId="{72B490DE-3111-423E-A532-9447C362EB6A}">
      <dgm:prSet/>
      <dgm:spPr/>
      <dgm:t>
        <a:bodyPr/>
        <a:lstStyle/>
        <a:p>
          <a:endParaRPr lang="en-AU"/>
        </a:p>
      </dgm:t>
    </dgm:pt>
    <dgm:pt modelId="{7D421E1B-D0F3-4CEC-AB27-C7A5F1242DB8}" type="sibTrans" cxnId="{72B490DE-3111-423E-A532-9447C362EB6A}">
      <dgm:prSet/>
      <dgm:spPr/>
      <dgm:t>
        <a:bodyPr/>
        <a:lstStyle/>
        <a:p>
          <a:endParaRPr lang="en-AU"/>
        </a:p>
      </dgm:t>
    </dgm:pt>
    <dgm:pt modelId="{1A49410B-8D69-4B23-AD0E-62D1CC0EC78E}">
      <dgm:prSet phldrT="[Text]"/>
      <dgm:spPr/>
      <dgm:t>
        <a:bodyPr/>
        <a:lstStyle/>
        <a:p>
          <a:r>
            <a:rPr lang="en-AU" dirty="0" smtClean="0"/>
            <a:t>Strand</a:t>
          </a:r>
          <a:endParaRPr lang="en-AU" dirty="0"/>
        </a:p>
      </dgm:t>
    </dgm:pt>
    <dgm:pt modelId="{82D7EA5E-DD48-4A95-BD68-3D0410D1E1AE}" type="parTrans" cxnId="{D812778F-8943-4B63-A63D-CD1FF4442744}">
      <dgm:prSet/>
      <dgm:spPr/>
      <dgm:t>
        <a:bodyPr/>
        <a:lstStyle/>
        <a:p>
          <a:endParaRPr lang="en-AU"/>
        </a:p>
      </dgm:t>
    </dgm:pt>
    <dgm:pt modelId="{5BAD01BD-E808-4EE9-9D2C-9D8E568967F9}" type="sibTrans" cxnId="{D812778F-8943-4B63-A63D-CD1FF4442744}">
      <dgm:prSet/>
      <dgm:spPr/>
      <dgm:t>
        <a:bodyPr/>
        <a:lstStyle/>
        <a:p>
          <a:endParaRPr lang="en-AU"/>
        </a:p>
      </dgm:t>
    </dgm:pt>
    <dgm:pt modelId="{91E82430-4A00-4E26-BA86-35594692F36A}">
      <dgm:prSet phldrT="[Text]"/>
      <dgm:spPr>
        <a:solidFill>
          <a:srgbClr val="FFC000">
            <a:alpha val="90000"/>
          </a:srgbClr>
        </a:solidFill>
      </dgm:spPr>
      <dgm:t>
        <a:bodyPr/>
        <a:lstStyle/>
        <a:p>
          <a:r>
            <a:rPr lang="en-AU" b="1" dirty="0" smtClean="0"/>
            <a:t>Science Understanding</a:t>
          </a:r>
          <a:endParaRPr lang="en-AU" b="1" dirty="0"/>
        </a:p>
      </dgm:t>
    </dgm:pt>
    <dgm:pt modelId="{BEEB8C96-514D-4CC5-8D66-94F03DDD2D89}" type="parTrans" cxnId="{6F82F619-3CEA-4285-AE1E-126E192DB5BF}">
      <dgm:prSet/>
      <dgm:spPr/>
      <dgm:t>
        <a:bodyPr/>
        <a:lstStyle/>
        <a:p>
          <a:endParaRPr lang="en-AU"/>
        </a:p>
      </dgm:t>
    </dgm:pt>
    <dgm:pt modelId="{E96D086E-59EB-46CA-9BBA-530C8028A49B}" type="sibTrans" cxnId="{6F82F619-3CEA-4285-AE1E-126E192DB5BF}">
      <dgm:prSet/>
      <dgm:spPr/>
      <dgm:t>
        <a:bodyPr/>
        <a:lstStyle/>
        <a:p>
          <a:endParaRPr lang="en-AU"/>
        </a:p>
      </dgm:t>
    </dgm:pt>
    <dgm:pt modelId="{7AB7751C-5A86-43F0-A814-CB8233E63E2A}">
      <dgm:prSet phldrT="[Text]"/>
      <dgm:spPr>
        <a:solidFill>
          <a:srgbClr val="FFC000">
            <a:alpha val="90000"/>
          </a:srgbClr>
        </a:solidFill>
      </dgm:spPr>
      <dgm:t>
        <a:bodyPr/>
        <a:lstStyle/>
        <a:p>
          <a:r>
            <a:rPr lang="en-AU" dirty="0" smtClean="0"/>
            <a:t>Science concepts are explicit within content descriptions</a:t>
          </a:r>
          <a:endParaRPr lang="en-AU" dirty="0"/>
        </a:p>
      </dgm:t>
    </dgm:pt>
    <dgm:pt modelId="{B909636E-D985-40D4-8DBD-6513F6B802DB}" type="parTrans" cxnId="{C710A496-A475-47FF-AF7F-93CB95769809}">
      <dgm:prSet/>
      <dgm:spPr/>
      <dgm:t>
        <a:bodyPr/>
        <a:lstStyle/>
        <a:p>
          <a:endParaRPr lang="en-AU"/>
        </a:p>
      </dgm:t>
    </dgm:pt>
    <dgm:pt modelId="{E967A44F-CE4D-4736-A511-37888B9FD2E2}" type="sibTrans" cxnId="{C710A496-A475-47FF-AF7F-93CB95769809}">
      <dgm:prSet/>
      <dgm:spPr/>
      <dgm:t>
        <a:bodyPr/>
        <a:lstStyle/>
        <a:p>
          <a:endParaRPr lang="en-AU"/>
        </a:p>
      </dgm:t>
    </dgm:pt>
    <dgm:pt modelId="{7AF2CD5C-509E-44AB-BE26-750599B3C31B}">
      <dgm:prSet phldrT="[Text]"/>
      <dgm:spPr/>
      <dgm:t>
        <a:bodyPr/>
        <a:lstStyle/>
        <a:p>
          <a:r>
            <a:rPr lang="en-AU" dirty="0" smtClean="0"/>
            <a:t>Achievement Standard</a:t>
          </a:r>
          <a:endParaRPr lang="en-AU" dirty="0"/>
        </a:p>
      </dgm:t>
    </dgm:pt>
    <dgm:pt modelId="{56B75D81-896F-49DF-A1D3-94CDF310B557}" type="parTrans" cxnId="{ADA0BCA4-32E0-4213-B73C-E3C5C4403DB6}">
      <dgm:prSet/>
      <dgm:spPr/>
      <dgm:t>
        <a:bodyPr/>
        <a:lstStyle/>
        <a:p>
          <a:endParaRPr lang="en-AU"/>
        </a:p>
      </dgm:t>
    </dgm:pt>
    <dgm:pt modelId="{07D38331-9CDC-448C-A963-E00F3DF8240D}" type="sibTrans" cxnId="{ADA0BCA4-32E0-4213-B73C-E3C5C4403DB6}">
      <dgm:prSet/>
      <dgm:spPr/>
      <dgm:t>
        <a:bodyPr/>
        <a:lstStyle/>
        <a:p>
          <a:endParaRPr lang="en-AU"/>
        </a:p>
      </dgm:t>
    </dgm:pt>
    <dgm:pt modelId="{7AFDC5B2-08F8-404C-A59E-215D2F40CA60}">
      <dgm:prSet phldrT="[Text]"/>
      <dgm:spPr/>
      <dgm:t>
        <a:bodyPr/>
        <a:lstStyle/>
        <a:p>
          <a:r>
            <a:rPr lang="en-AU" b="1" dirty="0" smtClean="0"/>
            <a:t>Achievement Standard</a:t>
          </a:r>
          <a:endParaRPr lang="en-AU" b="1" dirty="0"/>
        </a:p>
      </dgm:t>
    </dgm:pt>
    <dgm:pt modelId="{972105FE-CC63-4B6C-94A8-1DAE7394C7EA}" type="parTrans" cxnId="{4AE94FCD-D049-497D-9B63-52DCE14867BD}">
      <dgm:prSet/>
      <dgm:spPr/>
      <dgm:t>
        <a:bodyPr/>
        <a:lstStyle/>
        <a:p>
          <a:endParaRPr lang="en-AU"/>
        </a:p>
      </dgm:t>
    </dgm:pt>
    <dgm:pt modelId="{DD9E017F-9B32-4F9D-ABC7-6719D7E54EA2}" type="sibTrans" cxnId="{4AE94FCD-D049-497D-9B63-52DCE14867BD}">
      <dgm:prSet/>
      <dgm:spPr/>
      <dgm:t>
        <a:bodyPr/>
        <a:lstStyle/>
        <a:p>
          <a:endParaRPr lang="en-AU"/>
        </a:p>
      </dgm:t>
    </dgm:pt>
    <dgm:pt modelId="{6595C1B1-0F02-4602-8FA3-934FD4DE92C6}">
      <dgm:prSet phldrT="[Text]"/>
      <dgm:spPr/>
      <dgm:t>
        <a:bodyPr/>
        <a:lstStyle/>
        <a:p>
          <a:r>
            <a:rPr lang="en-AU" dirty="0" smtClean="0"/>
            <a:t>Progression of concepts and skills are aligned with the two science strands</a:t>
          </a:r>
          <a:endParaRPr lang="en-AU" dirty="0"/>
        </a:p>
      </dgm:t>
    </dgm:pt>
    <dgm:pt modelId="{88F844BE-5C29-4F46-9F8F-EBD2827C3568}" type="parTrans" cxnId="{5A4AB19A-41F4-4B55-A7F4-7B7C0712D80B}">
      <dgm:prSet/>
      <dgm:spPr/>
      <dgm:t>
        <a:bodyPr/>
        <a:lstStyle/>
        <a:p>
          <a:endParaRPr lang="en-AU"/>
        </a:p>
      </dgm:t>
    </dgm:pt>
    <dgm:pt modelId="{ABA1C183-A2BD-49FE-BA6F-14AA49AFD41C}" type="sibTrans" cxnId="{5A4AB19A-41F4-4B55-A7F4-7B7C0712D80B}">
      <dgm:prSet/>
      <dgm:spPr/>
      <dgm:t>
        <a:bodyPr/>
        <a:lstStyle/>
        <a:p>
          <a:endParaRPr lang="en-AU"/>
        </a:p>
      </dgm:t>
    </dgm:pt>
    <dgm:pt modelId="{F3548A67-8D03-4E9C-8F7C-A36FA33C0E3F}" type="pres">
      <dgm:prSet presAssocID="{5CDB8DE2-FC7B-4EE0-9EF0-6C1DCFEA1E4E}" presName="linearFlow" presStyleCnt="0">
        <dgm:presLayoutVars>
          <dgm:dir/>
          <dgm:animLvl val="lvl"/>
          <dgm:resizeHandles val="exact"/>
        </dgm:presLayoutVars>
      </dgm:prSet>
      <dgm:spPr/>
      <dgm:t>
        <a:bodyPr/>
        <a:lstStyle/>
        <a:p>
          <a:endParaRPr lang="en-AU"/>
        </a:p>
      </dgm:t>
    </dgm:pt>
    <dgm:pt modelId="{BDEEA446-CC13-4140-8592-499D4FF7680D}" type="pres">
      <dgm:prSet presAssocID="{FA6574E1-BA3D-4A92-B96E-A9DABCDB9DAE}" presName="composite" presStyleCnt="0"/>
      <dgm:spPr/>
    </dgm:pt>
    <dgm:pt modelId="{C9C597C8-B0DF-4873-9B70-0AEB58D070DD}" type="pres">
      <dgm:prSet presAssocID="{FA6574E1-BA3D-4A92-B96E-A9DABCDB9DAE}" presName="parentText" presStyleLbl="alignNode1" presStyleIdx="0" presStyleCnt="3">
        <dgm:presLayoutVars>
          <dgm:chMax val="1"/>
          <dgm:bulletEnabled val="1"/>
        </dgm:presLayoutVars>
      </dgm:prSet>
      <dgm:spPr/>
      <dgm:t>
        <a:bodyPr/>
        <a:lstStyle/>
        <a:p>
          <a:endParaRPr lang="en-AU"/>
        </a:p>
      </dgm:t>
    </dgm:pt>
    <dgm:pt modelId="{DFEBC791-3851-47ED-B692-6D5FE551ECED}" type="pres">
      <dgm:prSet presAssocID="{FA6574E1-BA3D-4A92-B96E-A9DABCDB9DAE}" presName="descendantText" presStyleLbl="alignAcc1" presStyleIdx="0" presStyleCnt="3">
        <dgm:presLayoutVars>
          <dgm:bulletEnabled val="1"/>
        </dgm:presLayoutVars>
      </dgm:prSet>
      <dgm:spPr/>
      <dgm:t>
        <a:bodyPr/>
        <a:lstStyle/>
        <a:p>
          <a:endParaRPr lang="en-AU"/>
        </a:p>
      </dgm:t>
    </dgm:pt>
    <dgm:pt modelId="{A74DCF9E-6C1E-4148-BD06-3995F62DC65D}" type="pres">
      <dgm:prSet presAssocID="{C441DDBD-E2F6-47B9-BDDD-7B097FFBC812}" presName="sp" presStyleCnt="0"/>
      <dgm:spPr/>
    </dgm:pt>
    <dgm:pt modelId="{45D712F5-B9D9-4471-9826-C21653EA3609}" type="pres">
      <dgm:prSet presAssocID="{1A49410B-8D69-4B23-AD0E-62D1CC0EC78E}" presName="composite" presStyleCnt="0"/>
      <dgm:spPr/>
    </dgm:pt>
    <dgm:pt modelId="{F134A6CC-CCB3-4847-AB90-5F31EEED8625}" type="pres">
      <dgm:prSet presAssocID="{1A49410B-8D69-4B23-AD0E-62D1CC0EC78E}" presName="parentText" presStyleLbl="alignNode1" presStyleIdx="1" presStyleCnt="3">
        <dgm:presLayoutVars>
          <dgm:chMax val="1"/>
          <dgm:bulletEnabled val="1"/>
        </dgm:presLayoutVars>
      </dgm:prSet>
      <dgm:spPr/>
      <dgm:t>
        <a:bodyPr/>
        <a:lstStyle/>
        <a:p>
          <a:endParaRPr lang="en-AU"/>
        </a:p>
      </dgm:t>
    </dgm:pt>
    <dgm:pt modelId="{64614CE0-4670-41C3-8CB3-C12E1EE6D44B}" type="pres">
      <dgm:prSet presAssocID="{1A49410B-8D69-4B23-AD0E-62D1CC0EC78E}" presName="descendantText" presStyleLbl="alignAcc1" presStyleIdx="1" presStyleCnt="3">
        <dgm:presLayoutVars>
          <dgm:bulletEnabled val="1"/>
        </dgm:presLayoutVars>
      </dgm:prSet>
      <dgm:spPr/>
      <dgm:t>
        <a:bodyPr/>
        <a:lstStyle/>
        <a:p>
          <a:endParaRPr lang="en-AU"/>
        </a:p>
      </dgm:t>
    </dgm:pt>
    <dgm:pt modelId="{D0BC7301-09C4-463D-B511-63BAFD01EEEF}" type="pres">
      <dgm:prSet presAssocID="{5BAD01BD-E808-4EE9-9D2C-9D8E568967F9}" presName="sp" presStyleCnt="0"/>
      <dgm:spPr/>
    </dgm:pt>
    <dgm:pt modelId="{3AF67B00-98F1-45FA-B662-DA4549670281}" type="pres">
      <dgm:prSet presAssocID="{7AF2CD5C-509E-44AB-BE26-750599B3C31B}" presName="composite" presStyleCnt="0"/>
      <dgm:spPr/>
    </dgm:pt>
    <dgm:pt modelId="{92BD21F4-6810-4F3F-B394-C593E5D0BAF6}" type="pres">
      <dgm:prSet presAssocID="{7AF2CD5C-509E-44AB-BE26-750599B3C31B}" presName="parentText" presStyleLbl="alignNode1" presStyleIdx="2" presStyleCnt="3">
        <dgm:presLayoutVars>
          <dgm:chMax val="1"/>
          <dgm:bulletEnabled val="1"/>
        </dgm:presLayoutVars>
      </dgm:prSet>
      <dgm:spPr/>
      <dgm:t>
        <a:bodyPr/>
        <a:lstStyle/>
        <a:p>
          <a:endParaRPr lang="en-AU"/>
        </a:p>
      </dgm:t>
    </dgm:pt>
    <dgm:pt modelId="{1C969E85-539D-4937-8A2B-48017B936A99}" type="pres">
      <dgm:prSet presAssocID="{7AF2CD5C-509E-44AB-BE26-750599B3C31B}" presName="descendantText" presStyleLbl="alignAcc1" presStyleIdx="2" presStyleCnt="3" custLinFactNeighborX="-423" custLinFactNeighborY="1840">
        <dgm:presLayoutVars>
          <dgm:bulletEnabled val="1"/>
        </dgm:presLayoutVars>
      </dgm:prSet>
      <dgm:spPr/>
      <dgm:t>
        <a:bodyPr/>
        <a:lstStyle/>
        <a:p>
          <a:endParaRPr lang="en-AU"/>
        </a:p>
      </dgm:t>
    </dgm:pt>
  </dgm:ptLst>
  <dgm:cxnLst>
    <dgm:cxn modelId="{4AE94FCD-D049-497D-9B63-52DCE14867BD}" srcId="{7AF2CD5C-509E-44AB-BE26-750599B3C31B}" destId="{7AFDC5B2-08F8-404C-A59E-215D2F40CA60}" srcOrd="0" destOrd="0" parTransId="{972105FE-CC63-4B6C-94A8-1DAE7394C7EA}" sibTransId="{DD9E017F-9B32-4F9D-ABC7-6719D7E54EA2}"/>
    <dgm:cxn modelId="{72B490DE-3111-423E-A532-9447C362EB6A}" srcId="{FA6574E1-BA3D-4A92-B96E-A9DABCDB9DAE}" destId="{B6634BF1-A67F-4FCD-BCED-88AB99060E5A}" srcOrd="1" destOrd="0" parTransId="{910A1809-DE03-4DBC-9901-53C29E03E8C5}" sibTransId="{7D421E1B-D0F3-4CEC-AB27-C7A5F1242DB8}"/>
    <dgm:cxn modelId="{706471D2-32E2-4C95-8DDA-704C8965C5DF}" srcId="{FA6574E1-BA3D-4A92-B96E-A9DABCDB9DAE}" destId="{8DE00ED0-D6FA-4FA0-995C-785593DA0C8B}" srcOrd="0" destOrd="0" parTransId="{72A56E34-B064-4261-96C3-3B01E58454F2}" sibTransId="{41D13C02-38D9-4749-85E1-7034A421E5EE}"/>
    <dgm:cxn modelId="{376D84BD-4BE6-4AAF-B700-B15AD3DA6ED8}" type="presOf" srcId="{6595C1B1-0F02-4602-8FA3-934FD4DE92C6}" destId="{1C969E85-539D-4937-8A2B-48017B936A99}" srcOrd="0" destOrd="1" presId="urn:microsoft.com/office/officeart/2005/8/layout/chevron2"/>
    <dgm:cxn modelId="{D65A2463-446A-406A-A6BB-EBB46D113754}" srcId="{5CDB8DE2-FC7B-4EE0-9EF0-6C1DCFEA1E4E}" destId="{FA6574E1-BA3D-4A92-B96E-A9DABCDB9DAE}" srcOrd="0" destOrd="0" parTransId="{C1908505-1877-41BA-9E26-F39F4723F2F1}" sibTransId="{C441DDBD-E2F6-47B9-BDDD-7B097FFBC812}"/>
    <dgm:cxn modelId="{6B993F4F-2CE5-42AA-A8C7-FAD128708C13}" type="presOf" srcId="{FA6574E1-BA3D-4A92-B96E-A9DABCDB9DAE}" destId="{C9C597C8-B0DF-4873-9B70-0AEB58D070DD}" srcOrd="0" destOrd="0" presId="urn:microsoft.com/office/officeart/2005/8/layout/chevron2"/>
    <dgm:cxn modelId="{32C84E9A-635E-4731-A752-9B362EFA51ED}" type="presOf" srcId="{5CDB8DE2-FC7B-4EE0-9EF0-6C1DCFEA1E4E}" destId="{F3548A67-8D03-4E9C-8F7C-A36FA33C0E3F}" srcOrd="0" destOrd="0" presId="urn:microsoft.com/office/officeart/2005/8/layout/chevron2"/>
    <dgm:cxn modelId="{D812778F-8943-4B63-A63D-CD1FF4442744}" srcId="{5CDB8DE2-FC7B-4EE0-9EF0-6C1DCFEA1E4E}" destId="{1A49410B-8D69-4B23-AD0E-62D1CC0EC78E}" srcOrd="1" destOrd="0" parTransId="{82D7EA5E-DD48-4A95-BD68-3D0410D1E1AE}" sibTransId="{5BAD01BD-E808-4EE9-9D2C-9D8E568967F9}"/>
    <dgm:cxn modelId="{22C107D7-507A-4EF8-BB89-C84CE8504C36}" type="presOf" srcId="{B6634BF1-A67F-4FCD-BCED-88AB99060E5A}" destId="{DFEBC791-3851-47ED-B692-6D5FE551ECED}" srcOrd="0" destOrd="1" presId="urn:microsoft.com/office/officeart/2005/8/layout/chevron2"/>
    <dgm:cxn modelId="{EE4AA9EF-89F0-4E80-8B5D-B8619B7D905E}" type="presOf" srcId="{7AF2CD5C-509E-44AB-BE26-750599B3C31B}" destId="{92BD21F4-6810-4F3F-B394-C593E5D0BAF6}" srcOrd="0" destOrd="0" presId="urn:microsoft.com/office/officeart/2005/8/layout/chevron2"/>
    <dgm:cxn modelId="{E769A6B7-FF46-4B61-8603-76679B8B675A}" type="presOf" srcId="{7AB7751C-5A86-43F0-A814-CB8233E63E2A}" destId="{64614CE0-4670-41C3-8CB3-C12E1EE6D44B}" srcOrd="0" destOrd="1" presId="urn:microsoft.com/office/officeart/2005/8/layout/chevron2"/>
    <dgm:cxn modelId="{C710A496-A475-47FF-AF7F-93CB95769809}" srcId="{1A49410B-8D69-4B23-AD0E-62D1CC0EC78E}" destId="{7AB7751C-5A86-43F0-A814-CB8233E63E2A}" srcOrd="1" destOrd="0" parTransId="{B909636E-D985-40D4-8DBD-6513F6B802DB}" sibTransId="{E967A44F-CE4D-4736-A511-37888B9FD2E2}"/>
    <dgm:cxn modelId="{A8CB8988-5B79-4343-B954-F77745A05C97}" type="presOf" srcId="{1A49410B-8D69-4B23-AD0E-62D1CC0EC78E}" destId="{F134A6CC-CCB3-4847-AB90-5F31EEED8625}" srcOrd="0" destOrd="0" presId="urn:microsoft.com/office/officeart/2005/8/layout/chevron2"/>
    <dgm:cxn modelId="{2BD2C2D4-7D82-4A8A-A3B6-96AAE193DAC6}" type="presOf" srcId="{7AFDC5B2-08F8-404C-A59E-215D2F40CA60}" destId="{1C969E85-539D-4937-8A2B-48017B936A99}" srcOrd="0" destOrd="0" presId="urn:microsoft.com/office/officeart/2005/8/layout/chevron2"/>
    <dgm:cxn modelId="{5A4AB19A-41F4-4B55-A7F4-7B7C0712D80B}" srcId="{7AF2CD5C-509E-44AB-BE26-750599B3C31B}" destId="{6595C1B1-0F02-4602-8FA3-934FD4DE92C6}" srcOrd="1" destOrd="0" parTransId="{88F844BE-5C29-4F46-9F8F-EBD2827C3568}" sibTransId="{ABA1C183-A2BD-49FE-BA6F-14AA49AFD41C}"/>
    <dgm:cxn modelId="{6F82F619-3CEA-4285-AE1E-126E192DB5BF}" srcId="{1A49410B-8D69-4B23-AD0E-62D1CC0EC78E}" destId="{91E82430-4A00-4E26-BA86-35594692F36A}" srcOrd="0" destOrd="0" parTransId="{BEEB8C96-514D-4CC5-8D66-94F03DDD2D89}" sibTransId="{E96D086E-59EB-46CA-9BBA-530C8028A49B}"/>
    <dgm:cxn modelId="{2076A562-09FB-4DD4-9A94-B196D050E294}" type="presOf" srcId="{8DE00ED0-D6FA-4FA0-995C-785593DA0C8B}" destId="{DFEBC791-3851-47ED-B692-6D5FE551ECED}" srcOrd="0" destOrd="0" presId="urn:microsoft.com/office/officeart/2005/8/layout/chevron2"/>
    <dgm:cxn modelId="{ADA0BCA4-32E0-4213-B73C-E3C5C4403DB6}" srcId="{5CDB8DE2-FC7B-4EE0-9EF0-6C1DCFEA1E4E}" destId="{7AF2CD5C-509E-44AB-BE26-750599B3C31B}" srcOrd="2" destOrd="0" parTransId="{56B75D81-896F-49DF-A1D3-94CDF310B557}" sibTransId="{07D38331-9CDC-448C-A963-E00F3DF8240D}"/>
    <dgm:cxn modelId="{40E5ED15-C8FA-40DC-8189-27F73282C644}" type="presOf" srcId="{91E82430-4A00-4E26-BA86-35594692F36A}" destId="{64614CE0-4670-41C3-8CB3-C12E1EE6D44B}" srcOrd="0" destOrd="0" presId="urn:microsoft.com/office/officeart/2005/8/layout/chevron2"/>
    <dgm:cxn modelId="{502B82FE-047D-4F3A-8D1A-7F26986CB689}" type="presParOf" srcId="{F3548A67-8D03-4E9C-8F7C-A36FA33C0E3F}" destId="{BDEEA446-CC13-4140-8592-499D4FF7680D}" srcOrd="0" destOrd="0" presId="urn:microsoft.com/office/officeart/2005/8/layout/chevron2"/>
    <dgm:cxn modelId="{73E1D7D7-3C5D-49BC-9A8F-A5BD570B7911}" type="presParOf" srcId="{BDEEA446-CC13-4140-8592-499D4FF7680D}" destId="{C9C597C8-B0DF-4873-9B70-0AEB58D070DD}" srcOrd="0" destOrd="0" presId="urn:microsoft.com/office/officeart/2005/8/layout/chevron2"/>
    <dgm:cxn modelId="{25239FDA-D9B9-4CA4-B230-08663F60ED30}" type="presParOf" srcId="{BDEEA446-CC13-4140-8592-499D4FF7680D}" destId="{DFEBC791-3851-47ED-B692-6D5FE551ECED}" srcOrd="1" destOrd="0" presId="urn:microsoft.com/office/officeart/2005/8/layout/chevron2"/>
    <dgm:cxn modelId="{CFB3D229-D7F3-4854-8996-F7F7D3D54CD7}" type="presParOf" srcId="{F3548A67-8D03-4E9C-8F7C-A36FA33C0E3F}" destId="{A74DCF9E-6C1E-4148-BD06-3995F62DC65D}" srcOrd="1" destOrd="0" presId="urn:microsoft.com/office/officeart/2005/8/layout/chevron2"/>
    <dgm:cxn modelId="{ACE587AB-3A78-43C5-A15D-0E6F1E5EAE0C}" type="presParOf" srcId="{F3548A67-8D03-4E9C-8F7C-A36FA33C0E3F}" destId="{45D712F5-B9D9-4471-9826-C21653EA3609}" srcOrd="2" destOrd="0" presId="urn:microsoft.com/office/officeart/2005/8/layout/chevron2"/>
    <dgm:cxn modelId="{18AFC750-56EC-48EA-9D8E-ADEF553ACB0B}" type="presParOf" srcId="{45D712F5-B9D9-4471-9826-C21653EA3609}" destId="{F134A6CC-CCB3-4847-AB90-5F31EEED8625}" srcOrd="0" destOrd="0" presId="urn:microsoft.com/office/officeart/2005/8/layout/chevron2"/>
    <dgm:cxn modelId="{E825C6DE-3B56-4C88-8016-5C2F5423AF55}" type="presParOf" srcId="{45D712F5-B9D9-4471-9826-C21653EA3609}" destId="{64614CE0-4670-41C3-8CB3-C12E1EE6D44B}" srcOrd="1" destOrd="0" presId="urn:microsoft.com/office/officeart/2005/8/layout/chevron2"/>
    <dgm:cxn modelId="{2450CA4F-A55D-44EE-BA04-55AA22FEF7DF}" type="presParOf" srcId="{F3548A67-8D03-4E9C-8F7C-A36FA33C0E3F}" destId="{D0BC7301-09C4-463D-B511-63BAFD01EEEF}" srcOrd="3" destOrd="0" presId="urn:microsoft.com/office/officeart/2005/8/layout/chevron2"/>
    <dgm:cxn modelId="{BB0E5A3E-EF13-4D4B-923B-5FBA66A4740F}" type="presParOf" srcId="{F3548A67-8D03-4E9C-8F7C-A36FA33C0E3F}" destId="{3AF67B00-98F1-45FA-B662-DA4549670281}" srcOrd="4" destOrd="0" presId="urn:microsoft.com/office/officeart/2005/8/layout/chevron2"/>
    <dgm:cxn modelId="{3D65ADB6-39E3-484C-8EFA-752F346754D0}" type="presParOf" srcId="{3AF67B00-98F1-45FA-B662-DA4549670281}" destId="{92BD21F4-6810-4F3F-B394-C593E5D0BAF6}" srcOrd="0" destOrd="0" presId="urn:microsoft.com/office/officeart/2005/8/layout/chevron2"/>
    <dgm:cxn modelId="{6BD76BD8-5618-441C-9431-0148B15DEA65}" type="presParOf" srcId="{3AF67B00-98F1-45FA-B662-DA4549670281}" destId="{1C969E85-539D-4937-8A2B-48017B936A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CC"/>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q"/>
        <a:defRPr sz="3000" b="1">
          <a:solidFill>
            <a:srgbClr val="303132"/>
          </a:solidFill>
          <a:latin typeface="+mn-lt"/>
          <a:ea typeface="+mn-ea"/>
          <a:cs typeface="+mn-cs"/>
        </a:defRPr>
      </a:lvl1pPr>
      <a:lvl2pPr marL="742950" indent="-285750" algn="l" rtl="0" eaLnBrk="1" fontAlgn="base" hangingPunct="1">
        <a:spcBef>
          <a:spcPct val="20000"/>
        </a:spcBef>
        <a:spcAft>
          <a:spcPct val="0"/>
        </a:spcAft>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frm=1&amp;source=images&amp;cd=&amp;cad=rja&amp;uact=8&amp;ved=0ahUKEwiTjKHIzLrJAhWC56YKHZo1BbwQjRwIBw&amp;url=http://www.dreamstime.com/stock-photo-scientific-experiment-science-research-lab-image25040560&amp;psig=AFQjCNF2uNyOmNVZOtL2R8xBwJ8aq1ka7A&amp;ust=144905709352221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au/url?sa=i&amp;source=imgres&amp;cd=&amp;cad=rja&amp;uact=8&amp;ved=0CAkQjRwwAGoVChMIvPTsvP6VyQIVZS2mCh3CuATS&amp;url=https://en.wikipedia.org/wiki/Giant_panda&amp;psig=AFQjCNETIAbjYiCTwoIYwEvcKyihPfhAvw&amp;ust=1447799207208048"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colinpurrington.com/tips/poster-design"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692696"/>
            <a:ext cx="7772400" cy="1656184"/>
          </a:xfrm>
        </p:spPr>
        <p:txBody>
          <a:bodyPr/>
          <a:lstStyle/>
          <a:p>
            <a:r>
              <a:rPr lang="en-AU" sz="3200" dirty="0" smtClean="0"/>
              <a:t>LABCON </a:t>
            </a:r>
            <a:r>
              <a:rPr lang="en-AU" sz="3200" dirty="0"/>
              <a:t>2015</a:t>
            </a:r>
            <a:br>
              <a:rPr lang="en-AU" sz="3200" dirty="0"/>
            </a:br>
            <a:r>
              <a:rPr lang="en-AU" sz="2000" dirty="0"/>
              <a:t>How will Victorian science curriculum changes </a:t>
            </a:r>
            <a:r>
              <a:rPr lang="en-AU" sz="2000" dirty="0" smtClean="0"/>
              <a:t>affect the </a:t>
            </a:r>
            <a:r>
              <a:rPr lang="en-AU" sz="2000" dirty="0"/>
              <a:t>work of laboratory technicians?</a:t>
            </a:r>
            <a:br>
              <a:rPr lang="en-AU" sz="2000" dirty="0"/>
            </a:br>
            <a:r>
              <a:rPr lang="en-AU" sz="1600" dirty="0"/>
              <a:t/>
            </a:r>
            <a:br>
              <a:rPr lang="en-AU" sz="1600" dirty="0"/>
            </a:br>
            <a:r>
              <a:rPr lang="en-AU" sz="1600" dirty="0"/>
              <a:t>2-3 December 2015</a:t>
            </a:r>
            <a:br>
              <a:rPr lang="en-AU" sz="1600" dirty="0"/>
            </a:br>
            <a:endParaRPr lang="en-AU" sz="1600" dirty="0"/>
          </a:p>
        </p:txBody>
      </p:sp>
      <p:sp>
        <p:nvSpPr>
          <p:cNvPr id="5" name="Subtitle 4"/>
          <p:cNvSpPr>
            <a:spLocks noGrp="1"/>
          </p:cNvSpPr>
          <p:nvPr>
            <p:ph type="subTitle" idx="1"/>
          </p:nvPr>
        </p:nvSpPr>
        <p:spPr>
          <a:xfrm>
            <a:off x="732297" y="5229200"/>
            <a:ext cx="7416823" cy="792088"/>
          </a:xfrm>
        </p:spPr>
        <p:txBody>
          <a:bodyPr/>
          <a:lstStyle/>
          <a:p>
            <a:r>
              <a:rPr lang="en-AU" sz="1800" dirty="0" smtClean="0"/>
              <a:t>Maria James</a:t>
            </a:r>
          </a:p>
          <a:p>
            <a:r>
              <a:rPr lang="en-AU" sz="1600" dirty="0" smtClean="0"/>
              <a:t>Victorian Curriculum and Assessment Authority</a:t>
            </a:r>
            <a:endParaRPr lang="en-AU" sz="1600" dirty="0"/>
          </a:p>
        </p:txBody>
      </p:sp>
      <p:pic>
        <p:nvPicPr>
          <p:cNvPr id="1038" name="Picture 14" descr="http://thumbs.dreamstime.com/t/scientific-experiment-science-research-lab-2267838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420888"/>
            <a:ext cx="5832648" cy="281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306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Design and structure</a:t>
            </a:r>
          </a:p>
        </p:txBody>
      </p:sp>
      <p:sp>
        <p:nvSpPr>
          <p:cNvPr id="3" name="Content Placeholder 2"/>
          <p:cNvSpPr>
            <a:spLocks noGrp="1"/>
          </p:cNvSpPr>
          <p:nvPr>
            <p:ph idx="1"/>
          </p:nvPr>
        </p:nvSpPr>
        <p:spPr>
          <a:xfrm>
            <a:off x="467544" y="2276872"/>
            <a:ext cx="2520280" cy="3528392"/>
          </a:xfrm>
        </p:spPr>
        <p:txBody>
          <a:bodyPr/>
          <a:lstStyle/>
          <a:p>
            <a:pPr marL="0" indent="0">
              <a:buNone/>
            </a:pPr>
            <a:r>
              <a:rPr lang="en-AU" sz="2800" dirty="0"/>
              <a:t>The Victorian Curriculum </a:t>
            </a:r>
            <a:r>
              <a:rPr lang="en-AU" sz="2800" dirty="0" smtClean="0"/>
              <a:t>F-10 is </a:t>
            </a:r>
            <a:r>
              <a:rPr lang="en-AU" sz="2800" dirty="0"/>
              <a:t>based on eight learning areas and four </a:t>
            </a:r>
            <a:r>
              <a:rPr lang="en-AU" sz="2800" dirty="0" smtClean="0"/>
              <a:t>capabilities</a:t>
            </a:r>
            <a:endParaRPr lang="en-AU" sz="2800" dirty="0"/>
          </a:p>
        </p:txBody>
      </p:sp>
      <p:graphicFrame>
        <p:nvGraphicFramePr>
          <p:cNvPr id="5" name="Table 4"/>
          <p:cNvGraphicFramePr>
            <a:graphicFrameLocks noGrp="1"/>
          </p:cNvGraphicFramePr>
          <p:nvPr>
            <p:extLst>
              <p:ext uri="{D42A27DB-BD31-4B8C-83A1-F6EECF244321}">
                <p14:modId xmlns:p14="http://schemas.microsoft.com/office/powerpoint/2010/main" val="737167239"/>
              </p:ext>
            </p:extLst>
          </p:nvPr>
        </p:nvGraphicFramePr>
        <p:xfrm>
          <a:off x="3203848" y="1772816"/>
          <a:ext cx="5616624" cy="4389120"/>
        </p:xfrm>
        <a:graphic>
          <a:graphicData uri="http://schemas.openxmlformats.org/drawingml/2006/table">
            <a:tbl>
              <a:tblPr firstRow="1" bandRow="1">
                <a:tableStyleId>{21E4AEA4-8DFA-4A89-87EB-49C32662AFE0}</a:tableStyleId>
              </a:tblPr>
              <a:tblGrid>
                <a:gridCol w="2736304"/>
                <a:gridCol w="2880320"/>
              </a:tblGrid>
              <a:tr h="370840">
                <a:tc>
                  <a:txBody>
                    <a:bodyPr/>
                    <a:lstStyle/>
                    <a:p>
                      <a:r>
                        <a:rPr lang="en-AU" dirty="0" smtClean="0"/>
                        <a:t>Learning areas</a:t>
                      </a:r>
                      <a:endParaRPr lang="en-AU" dirty="0"/>
                    </a:p>
                  </a:txBody>
                  <a:tcPr/>
                </a:tc>
                <a:tc>
                  <a:txBody>
                    <a:bodyPr/>
                    <a:lstStyle/>
                    <a:p>
                      <a:r>
                        <a:rPr lang="en-AU" dirty="0" smtClean="0"/>
                        <a:t>Capabilities</a:t>
                      </a:r>
                      <a:endParaRPr lang="en-AU" dirty="0"/>
                    </a:p>
                  </a:txBody>
                  <a:tcPr/>
                </a:tc>
              </a:tr>
              <a:tr h="370840">
                <a:tc>
                  <a:txBody>
                    <a:bodyPr/>
                    <a:lstStyle/>
                    <a:p>
                      <a:r>
                        <a:rPr lang="en-AU" sz="1600" dirty="0" smtClean="0"/>
                        <a:t>English</a:t>
                      </a:r>
                      <a:endParaRPr lang="en-AU" sz="1600" dirty="0"/>
                    </a:p>
                  </a:txBody>
                  <a:tcPr/>
                </a:tc>
                <a:tc>
                  <a:txBody>
                    <a:bodyPr/>
                    <a:lstStyle/>
                    <a:p>
                      <a:r>
                        <a:rPr lang="en-AU" sz="1600" dirty="0" smtClean="0"/>
                        <a:t>Critical</a:t>
                      </a:r>
                      <a:r>
                        <a:rPr lang="en-AU" sz="1600" baseline="0" dirty="0" smtClean="0"/>
                        <a:t> and creative thinking</a:t>
                      </a:r>
                      <a:endParaRPr lang="en-AU" sz="1600" dirty="0"/>
                    </a:p>
                  </a:txBody>
                  <a:tcPr/>
                </a:tc>
              </a:tr>
              <a:tr h="370840">
                <a:tc>
                  <a:txBody>
                    <a:bodyPr/>
                    <a:lstStyle/>
                    <a:p>
                      <a:r>
                        <a:rPr lang="en-AU" sz="1600" dirty="0" smtClean="0"/>
                        <a:t>Mathematics</a:t>
                      </a:r>
                      <a:endParaRPr lang="en-AU" sz="1600" dirty="0"/>
                    </a:p>
                  </a:txBody>
                  <a:tcPr/>
                </a:tc>
                <a:tc>
                  <a:txBody>
                    <a:bodyPr/>
                    <a:lstStyle/>
                    <a:p>
                      <a:r>
                        <a:rPr lang="en-AU" sz="1600" dirty="0" smtClean="0">
                          <a:solidFill>
                            <a:schemeClr val="tx1"/>
                          </a:solidFill>
                        </a:rPr>
                        <a:t>Personal and social capability</a:t>
                      </a:r>
                      <a:endParaRPr lang="en-AU" sz="1600" dirty="0">
                        <a:solidFill>
                          <a:schemeClr val="tx1"/>
                        </a:solidFill>
                      </a:endParaRPr>
                    </a:p>
                  </a:txBody>
                  <a:tcPr/>
                </a:tc>
              </a:tr>
              <a:tr h="370840">
                <a:tc>
                  <a:txBody>
                    <a:bodyPr/>
                    <a:lstStyle/>
                    <a:p>
                      <a:r>
                        <a:rPr lang="en-AU" sz="1600" dirty="0" smtClean="0"/>
                        <a:t>Science</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solidFill>
                            <a:schemeClr val="tx1"/>
                          </a:solidFill>
                        </a:rPr>
                        <a:t>Intercultural capability</a:t>
                      </a:r>
                    </a:p>
                  </a:txBody>
                  <a:tcPr/>
                </a:tc>
              </a:tr>
              <a:tr h="370840">
                <a:tc>
                  <a:txBody>
                    <a:bodyPr/>
                    <a:lstStyle/>
                    <a:p>
                      <a:r>
                        <a:rPr lang="en-AU" sz="1600" dirty="0" smtClean="0"/>
                        <a:t>Health and physical education</a:t>
                      </a:r>
                      <a:endParaRPr lang="en-AU" sz="1600" dirty="0"/>
                    </a:p>
                  </a:txBody>
                  <a:tcPr/>
                </a:tc>
                <a:tc>
                  <a:txBody>
                    <a:bodyPr/>
                    <a:lstStyle/>
                    <a:p>
                      <a:r>
                        <a:rPr lang="en-AU" sz="1600" dirty="0" smtClean="0">
                          <a:solidFill>
                            <a:schemeClr val="tx1"/>
                          </a:solidFill>
                        </a:rPr>
                        <a:t>Ethical capability</a:t>
                      </a:r>
                      <a:endParaRPr lang="en-AU" sz="1600" dirty="0">
                        <a:solidFill>
                          <a:schemeClr val="tx1"/>
                        </a:solidFill>
                      </a:endParaRPr>
                    </a:p>
                  </a:txBody>
                  <a:tcPr/>
                </a:tc>
              </a:tr>
              <a:tr h="370840">
                <a:tc>
                  <a:txBody>
                    <a:bodyPr/>
                    <a:lstStyle/>
                    <a:p>
                      <a:r>
                        <a:rPr lang="en-AU" sz="1600" dirty="0" smtClean="0"/>
                        <a:t>Humanities and social sciences </a:t>
                      </a:r>
                      <a:r>
                        <a:rPr lang="en-AU" sz="1400" dirty="0" smtClean="0"/>
                        <a:t>(History, Geography,</a:t>
                      </a:r>
                      <a:r>
                        <a:rPr lang="en-AU" sz="1400" baseline="0" dirty="0" smtClean="0"/>
                        <a:t> </a:t>
                      </a:r>
                      <a:r>
                        <a:rPr lang="en-AU" sz="1400" dirty="0" smtClean="0"/>
                        <a:t>Civics</a:t>
                      </a:r>
                      <a:r>
                        <a:rPr lang="en-AU" sz="1400" baseline="0" dirty="0" smtClean="0"/>
                        <a:t> and citizenship; Business and economics)</a:t>
                      </a:r>
                      <a:endParaRPr lang="en-AU" sz="1400" dirty="0"/>
                    </a:p>
                  </a:txBody>
                  <a:tcPr/>
                </a:tc>
                <a:tc>
                  <a:txBody>
                    <a:bodyPr/>
                    <a:lstStyle/>
                    <a:p>
                      <a:endParaRPr lang="en-AU" sz="1600" dirty="0"/>
                    </a:p>
                  </a:txBody>
                  <a:tcPr/>
                </a:tc>
              </a:tr>
              <a:tr h="370840">
                <a:tc>
                  <a:txBody>
                    <a:bodyPr/>
                    <a:lstStyle/>
                    <a:p>
                      <a:r>
                        <a:rPr lang="en-AU" sz="1600" dirty="0" smtClean="0"/>
                        <a:t>Languages</a:t>
                      </a:r>
                      <a:endParaRPr lang="en-AU" sz="1600" dirty="0"/>
                    </a:p>
                  </a:txBody>
                  <a:tcPr/>
                </a:tc>
                <a:tc>
                  <a:txBody>
                    <a:bodyPr/>
                    <a:lstStyle/>
                    <a:p>
                      <a:endParaRPr lang="en-AU" sz="1600" dirty="0"/>
                    </a:p>
                  </a:txBody>
                  <a:tcPr/>
                </a:tc>
              </a:tr>
              <a:tr h="370840">
                <a:tc>
                  <a:txBody>
                    <a:bodyPr/>
                    <a:lstStyle/>
                    <a:p>
                      <a:r>
                        <a:rPr lang="en-AU" sz="1600" dirty="0" smtClean="0"/>
                        <a:t>The Arts</a:t>
                      </a:r>
                      <a:endParaRPr lang="en-AU" sz="1600" dirty="0"/>
                    </a:p>
                  </a:txBody>
                  <a:tcPr/>
                </a:tc>
                <a:tc>
                  <a:txBody>
                    <a:bodyPr/>
                    <a:lstStyle/>
                    <a:p>
                      <a:endParaRPr lang="en-AU" sz="1600" dirty="0"/>
                    </a:p>
                  </a:txBody>
                  <a:tcPr/>
                </a:tc>
              </a:tr>
              <a:tr h="370840">
                <a:tc>
                  <a:txBody>
                    <a:bodyPr/>
                    <a:lstStyle/>
                    <a:p>
                      <a:r>
                        <a:rPr lang="en-AU" sz="1600" dirty="0" smtClean="0"/>
                        <a:t>Technologies (Design and Digital Technologies)</a:t>
                      </a:r>
                      <a:endParaRPr lang="en-AU" sz="1600" dirty="0"/>
                    </a:p>
                  </a:txBody>
                  <a:tcPr/>
                </a:tc>
                <a:tc>
                  <a:txBody>
                    <a:bodyPr/>
                    <a:lstStyle/>
                    <a:p>
                      <a:endParaRPr lang="en-AU" sz="1600" dirty="0"/>
                    </a:p>
                  </a:txBody>
                  <a:tcPr/>
                </a:tc>
              </a:tr>
            </a:tbl>
          </a:graphicData>
        </a:graphic>
      </p:graphicFrame>
    </p:spTree>
    <p:extLst>
      <p:ext uri="{BB962C8B-B14F-4D97-AF65-F5344CB8AC3E}">
        <p14:creationId xmlns:p14="http://schemas.microsoft.com/office/powerpoint/2010/main" val="19141192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51" y="468755"/>
            <a:ext cx="8062664" cy="875184"/>
          </a:xfrm>
        </p:spPr>
        <p:txBody>
          <a:bodyPr/>
          <a:lstStyle/>
          <a:p>
            <a:r>
              <a:rPr lang="en-AU" sz="4000" dirty="0" smtClean="0"/>
              <a:t>Why ‘capabilities’?</a:t>
            </a:r>
            <a:endParaRPr lang="en-AU" sz="4000" dirty="0"/>
          </a:p>
        </p:txBody>
      </p:sp>
      <p:sp>
        <p:nvSpPr>
          <p:cNvPr id="3" name="Content Placeholder 2"/>
          <p:cNvSpPr>
            <a:spLocks noGrp="1"/>
          </p:cNvSpPr>
          <p:nvPr>
            <p:ph idx="1"/>
          </p:nvPr>
        </p:nvSpPr>
        <p:spPr>
          <a:xfrm>
            <a:off x="753934" y="1460466"/>
            <a:ext cx="7772400" cy="3552710"/>
          </a:xfrm>
        </p:spPr>
        <p:txBody>
          <a:bodyPr/>
          <a:lstStyle/>
          <a:p>
            <a:pPr lvl="0"/>
            <a:r>
              <a:rPr lang="en-AU" sz="2400" dirty="0"/>
              <a:t>Australian </a:t>
            </a:r>
            <a:r>
              <a:rPr lang="en-AU" sz="2400" dirty="0" smtClean="0"/>
              <a:t>curriculum ‘general capabilities’: </a:t>
            </a:r>
          </a:p>
          <a:p>
            <a:pPr lvl="0">
              <a:buFontTx/>
              <a:buChar char="-"/>
            </a:pPr>
            <a:r>
              <a:rPr lang="en-AU" sz="2400" b="0" dirty="0" smtClean="0"/>
              <a:t>‘general capabilities’ </a:t>
            </a:r>
            <a:r>
              <a:rPr lang="en-AU" sz="2400" b="0" dirty="0"/>
              <a:t>act as ‘enablers’ for other learning </a:t>
            </a:r>
            <a:r>
              <a:rPr lang="en-AU" sz="2400" b="0" dirty="0" smtClean="0"/>
              <a:t>areas</a:t>
            </a:r>
          </a:p>
          <a:p>
            <a:pPr lvl="0">
              <a:buFontTx/>
              <a:buChar char="-"/>
            </a:pPr>
            <a:r>
              <a:rPr lang="en-AU" sz="2400" b="0" dirty="0"/>
              <a:t>n</a:t>
            </a:r>
            <a:r>
              <a:rPr lang="en-AU" sz="2400" b="0" dirty="0" smtClean="0"/>
              <a:t>o achievement standards</a:t>
            </a:r>
          </a:p>
          <a:p>
            <a:pPr lvl="0"/>
            <a:r>
              <a:rPr lang="en-AU" altLang="en-US" sz="2400" dirty="0" smtClean="0"/>
              <a:t>Victorian curriculum ‘capabilities’: </a:t>
            </a:r>
          </a:p>
          <a:p>
            <a:pPr marL="0" lvl="0" indent="0">
              <a:buNone/>
            </a:pPr>
            <a:r>
              <a:rPr lang="en-AU" sz="2400" b="0" dirty="0" smtClean="0"/>
              <a:t>-   treated </a:t>
            </a:r>
            <a:r>
              <a:rPr lang="en-AU" sz="2400" b="0" dirty="0"/>
              <a:t>as areas of learning in their own </a:t>
            </a:r>
            <a:r>
              <a:rPr lang="en-AU" sz="2400" b="0" dirty="0" smtClean="0"/>
              <a:t>right and hence </a:t>
            </a:r>
            <a:r>
              <a:rPr lang="en-AU" sz="2400" b="0" dirty="0"/>
              <a:t>they are reported </a:t>
            </a:r>
            <a:r>
              <a:rPr lang="en-AU" sz="2400" b="0" dirty="0" smtClean="0"/>
              <a:t>on</a:t>
            </a:r>
          </a:p>
          <a:p>
            <a:pPr marL="0" lvl="0" indent="0">
              <a:buNone/>
            </a:pPr>
            <a:r>
              <a:rPr lang="en-AU" sz="2400" b="0" dirty="0" smtClean="0"/>
              <a:t>-   achievement </a:t>
            </a:r>
            <a:r>
              <a:rPr lang="en-AU" sz="2400" b="0" dirty="0"/>
              <a:t>standards </a:t>
            </a:r>
            <a:r>
              <a:rPr lang="en-AU" sz="2400" b="0" dirty="0" smtClean="0"/>
              <a:t>written to </a:t>
            </a:r>
            <a:r>
              <a:rPr lang="en-AU" sz="2400" b="0" dirty="0"/>
              <a:t>enable </a:t>
            </a:r>
            <a:r>
              <a:rPr lang="en-AU" sz="2400" b="0" dirty="0" smtClean="0"/>
              <a:t>reporting</a:t>
            </a:r>
            <a:endParaRPr lang="en-AU" altLang="en-US" sz="2400" b="0" dirty="0"/>
          </a:p>
        </p:txBody>
      </p:sp>
      <p:sp>
        <p:nvSpPr>
          <p:cNvPr id="5" name="Rectangle 1"/>
          <p:cNvSpPr>
            <a:spLocks noChangeArrowheads="1"/>
          </p:cNvSpPr>
          <p:nvPr/>
        </p:nvSpPr>
        <p:spPr bwMode="auto">
          <a:xfrm>
            <a:off x="539552" y="3441666"/>
            <a:ext cx="77768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rgbClr val="1F497D"/>
                </a:solidFill>
                <a:effectLst/>
                <a:latin typeface="Calibri" pitchFamily="34" charset="0"/>
                <a:cs typeface="Arial" pitchFamily="34" charset="0"/>
              </a:rPr>
              <a:t> </a:t>
            </a:r>
            <a:endParaRPr kumimoji="0" lang="en-AU"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rgbClr val="1F497D"/>
                </a:solidFill>
                <a:effectLst/>
                <a:latin typeface="Calibri" pitchFamily="34" charset="0"/>
                <a:cs typeface="Arial" pitchFamily="34" charset="0"/>
              </a:rPr>
              <a:t> </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791580" y="5085184"/>
            <a:ext cx="7560839" cy="707886"/>
          </a:xfrm>
          <a:prstGeom prst="rect">
            <a:avLst/>
          </a:prstGeom>
          <a:solidFill>
            <a:srgbClr val="FFCC99"/>
          </a:solidFill>
          <a:ln>
            <a:solidFill>
              <a:schemeClr val="tx1"/>
            </a:solidFill>
            <a:prstDash val="solid"/>
          </a:ln>
        </p:spPr>
        <p:txBody>
          <a:bodyPr wrap="square" rtlCol="0">
            <a:spAutoFit/>
          </a:bodyPr>
          <a:lstStyle/>
          <a:p>
            <a:r>
              <a:rPr lang="en-AU" sz="2000" b="1" dirty="0" smtClean="0"/>
              <a:t>Discuss</a:t>
            </a:r>
            <a:r>
              <a:rPr lang="en-AU" sz="2000" dirty="0" smtClean="0"/>
              <a:t>: How will the teaching of capabilities in science classes affect the work of laboratory technicians? </a:t>
            </a:r>
            <a:endParaRPr lang="en-AU" sz="2000" dirty="0"/>
          </a:p>
        </p:txBody>
      </p:sp>
    </p:spTree>
    <p:extLst>
      <p:ext uri="{BB962C8B-B14F-4D97-AF65-F5344CB8AC3E}">
        <p14:creationId xmlns:p14="http://schemas.microsoft.com/office/powerpoint/2010/main" val="12345240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3600" dirty="0" smtClean="0"/>
              <a:t>Would you eat a </a:t>
            </a:r>
            <a:r>
              <a:rPr lang="en-AU" sz="3600" dirty="0" err="1" smtClean="0"/>
              <a:t>doggieburger</a:t>
            </a:r>
            <a:r>
              <a:rPr lang="en-AU" sz="3600" dirty="0" smtClean="0"/>
              <a:t>?</a:t>
            </a:r>
            <a:endParaRPr lang="en-AU" sz="3600" dirty="0"/>
          </a:p>
        </p:txBody>
      </p:sp>
      <p:sp>
        <p:nvSpPr>
          <p:cNvPr id="3" name="Content Placeholder 2"/>
          <p:cNvSpPr>
            <a:spLocks noGrp="1"/>
          </p:cNvSpPr>
          <p:nvPr>
            <p:ph idx="1"/>
          </p:nvPr>
        </p:nvSpPr>
        <p:spPr>
          <a:xfrm>
            <a:off x="685800" y="1412776"/>
            <a:ext cx="7772400" cy="4530824"/>
          </a:xfrm>
        </p:spPr>
        <p:txBody>
          <a:bodyPr/>
          <a:lstStyle/>
          <a:p>
            <a:r>
              <a:rPr lang="en-AU" sz="2400" dirty="0"/>
              <a:t>French news sources from the late 19th century carried stories reporting lines of people buying dog meat, which was described as being "beautiful and light."</a:t>
            </a:r>
          </a:p>
          <a:p>
            <a:r>
              <a:rPr lang="en-AU" sz="2400" dirty="0" smtClean="0"/>
              <a:t>It </a:t>
            </a:r>
            <a:r>
              <a:rPr lang="en-AU" sz="2400" dirty="0"/>
              <a:t>is thought to have medicinal properties, and is especially popular in winter months in northern China, as it is believed to raise body temperature after consumption and promote </a:t>
            </a:r>
            <a:r>
              <a:rPr lang="en-AU" sz="2400" dirty="0" smtClean="0"/>
              <a:t>warmth</a:t>
            </a:r>
          </a:p>
          <a:p>
            <a:r>
              <a:rPr lang="en-AU" sz="2400" dirty="0"/>
              <a:t>It is legal to eat dogs in most States and Territories, except for South Australia. However, it is illegal to sell dog meat </a:t>
            </a:r>
            <a:r>
              <a:rPr lang="en-AU" sz="2400" dirty="0" smtClean="0"/>
              <a:t>for human consumption in </a:t>
            </a:r>
            <a:r>
              <a:rPr lang="en-AU" sz="2400" dirty="0"/>
              <a:t>any Australian State or </a:t>
            </a:r>
            <a:r>
              <a:rPr lang="en-AU" sz="2400" dirty="0" smtClean="0"/>
              <a:t>Territory</a:t>
            </a:r>
          </a:p>
        </p:txBody>
      </p:sp>
    </p:spTree>
    <p:extLst>
      <p:ext uri="{BB962C8B-B14F-4D97-AF65-F5344CB8AC3E}">
        <p14:creationId xmlns:p14="http://schemas.microsoft.com/office/powerpoint/2010/main" val="12837932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Activity: Capabilities</a:t>
            </a:r>
            <a:endParaRPr lang="en-AU" dirty="0"/>
          </a:p>
        </p:txBody>
      </p:sp>
      <p:sp>
        <p:nvSpPr>
          <p:cNvPr id="3" name="Content Placeholder 2"/>
          <p:cNvSpPr>
            <a:spLocks noGrp="1"/>
          </p:cNvSpPr>
          <p:nvPr>
            <p:ph idx="1"/>
          </p:nvPr>
        </p:nvSpPr>
        <p:spPr>
          <a:xfrm>
            <a:off x="323528" y="1412776"/>
            <a:ext cx="8568952" cy="1015752"/>
          </a:xfrm>
        </p:spPr>
        <p:txBody>
          <a:bodyPr/>
          <a:lstStyle/>
          <a:p>
            <a:pPr marL="0" indent="0">
              <a:buNone/>
            </a:pPr>
            <a:r>
              <a:rPr lang="en-AU" sz="2000" dirty="0" smtClean="0"/>
              <a:t>Opportunities for students to develop capabilities should be included in planning learning activities, such as in the example below.</a:t>
            </a:r>
          </a:p>
          <a:p>
            <a:pPr marL="0" indent="0">
              <a:buNone/>
            </a:pPr>
            <a:r>
              <a:rPr lang="en-AU" sz="2000" dirty="0" smtClean="0"/>
              <a:t>Plan: </a:t>
            </a:r>
            <a:r>
              <a:rPr lang="en-AU" sz="2000" b="0" dirty="0" smtClean="0"/>
              <a:t>Choose a year level and discuss how the capabilities can be incorporated into questions about food choices.</a:t>
            </a:r>
            <a:endParaRPr lang="en-AU" sz="2000" b="0" dirty="0"/>
          </a:p>
        </p:txBody>
      </p:sp>
      <p:sp>
        <p:nvSpPr>
          <p:cNvPr id="4" name="TextBox 3"/>
          <p:cNvSpPr txBox="1"/>
          <p:nvPr/>
        </p:nvSpPr>
        <p:spPr>
          <a:xfrm>
            <a:off x="2966064" y="3412450"/>
            <a:ext cx="2880320" cy="830997"/>
          </a:xfrm>
          <a:prstGeom prst="rect">
            <a:avLst/>
          </a:prstGeom>
          <a:solidFill>
            <a:srgbClr val="FFFF00"/>
          </a:solidFill>
          <a:ln w="57150">
            <a:solidFill>
              <a:schemeClr val="tx1"/>
            </a:solidFill>
          </a:ln>
        </p:spPr>
        <p:txBody>
          <a:bodyPr wrap="square" rtlCol="0">
            <a:spAutoFit/>
          </a:bodyPr>
          <a:lstStyle/>
          <a:p>
            <a:r>
              <a:rPr lang="en-AU" dirty="0" smtClean="0"/>
              <a:t>Would you eat a </a:t>
            </a:r>
            <a:r>
              <a:rPr lang="en-AU" dirty="0" err="1" smtClean="0"/>
              <a:t>doggieburger</a:t>
            </a:r>
            <a:r>
              <a:rPr lang="en-AU" dirty="0" smtClean="0"/>
              <a:t>?</a:t>
            </a:r>
            <a:endParaRPr lang="en-AU" dirty="0"/>
          </a:p>
        </p:txBody>
      </p:sp>
      <p:sp>
        <p:nvSpPr>
          <p:cNvPr id="5" name="TextBox 4"/>
          <p:cNvSpPr txBox="1"/>
          <p:nvPr/>
        </p:nvSpPr>
        <p:spPr>
          <a:xfrm>
            <a:off x="467544" y="2885994"/>
            <a:ext cx="2232248" cy="1908215"/>
          </a:xfrm>
          <a:prstGeom prst="rect">
            <a:avLst/>
          </a:prstGeom>
          <a:noFill/>
        </p:spPr>
        <p:txBody>
          <a:bodyPr wrap="square" rtlCol="0">
            <a:spAutoFit/>
          </a:bodyPr>
          <a:lstStyle/>
          <a:p>
            <a:r>
              <a:rPr lang="en-AU" sz="1800" b="1" dirty="0"/>
              <a:t>C</a:t>
            </a:r>
            <a:r>
              <a:rPr lang="en-AU" sz="1800" b="1" dirty="0" smtClean="0"/>
              <a:t>ritical and creative thinking</a:t>
            </a:r>
          </a:p>
          <a:p>
            <a:r>
              <a:rPr lang="en-AU" sz="1600" dirty="0" smtClean="0"/>
              <a:t>Science curriculum context examples</a:t>
            </a:r>
            <a:r>
              <a:rPr lang="en-AU" sz="1600" i="1" dirty="0" smtClean="0"/>
              <a:t>: nutritional analysis; species depletion</a:t>
            </a:r>
            <a:endParaRPr lang="en-AU" sz="1600" i="1" dirty="0"/>
          </a:p>
        </p:txBody>
      </p:sp>
      <p:sp>
        <p:nvSpPr>
          <p:cNvPr id="6" name="TextBox 5"/>
          <p:cNvSpPr txBox="1"/>
          <p:nvPr/>
        </p:nvSpPr>
        <p:spPr>
          <a:xfrm flipH="1">
            <a:off x="611557" y="5011386"/>
            <a:ext cx="4042057" cy="1107996"/>
          </a:xfrm>
          <a:prstGeom prst="rect">
            <a:avLst/>
          </a:prstGeom>
          <a:noFill/>
        </p:spPr>
        <p:txBody>
          <a:bodyPr wrap="square" rtlCol="0">
            <a:spAutoFit/>
          </a:bodyPr>
          <a:lstStyle/>
          <a:p>
            <a:r>
              <a:rPr lang="en-AU" sz="1800" b="1" dirty="0" smtClean="0"/>
              <a:t>Personal and social capability </a:t>
            </a:r>
          </a:p>
          <a:p>
            <a:r>
              <a:rPr lang="en-AU" sz="1600" dirty="0" smtClean="0"/>
              <a:t>Science </a:t>
            </a:r>
            <a:r>
              <a:rPr lang="en-AU" sz="1600" dirty="0"/>
              <a:t>curriculum </a:t>
            </a:r>
            <a:r>
              <a:rPr lang="en-AU" sz="1600" dirty="0" smtClean="0"/>
              <a:t>context examples</a:t>
            </a:r>
            <a:r>
              <a:rPr lang="en-AU" sz="1600" i="1" dirty="0"/>
              <a:t>: </a:t>
            </a:r>
            <a:r>
              <a:rPr lang="en-AU" sz="1600" i="1" dirty="0" smtClean="0"/>
              <a:t>factors influencing decision-making and choice </a:t>
            </a:r>
            <a:endParaRPr lang="en-AU" sz="1600" b="1" dirty="0"/>
          </a:p>
        </p:txBody>
      </p:sp>
      <p:sp>
        <p:nvSpPr>
          <p:cNvPr id="7" name="TextBox 6"/>
          <p:cNvSpPr txBox="1"/>
          <p:nvPr/>
        </p:nvSpPr>
        <p:spPr>
          <a:xfrm>
            <a:off x="6340833" y="2594030"/>
            <a:ext cx="2551647" cy="2123658"/>
          </a:xfrm>
          <a:prstGeom prst="rect">
            <a:avLst/>
          </a:prstGeom>
          <a:noFill/>
        </p:spPr>
        <p:txBody>
          <a:bodyPr wrap="square" rtlCol="0">
            <a:spAutoFit/>
          </a:bodyPr>
          <a:lstStyle/>
          <a:p>
            <a:r>
              <a:rPr lang="en-AU" sz="1800" b="1" dirty="0" smtClean="0"/>
              <a:t>Ethical understanding</a:t>
            </a:r>
          </a:p>
          <a:p>
            <a:r>
              <a:rPr lang="en-AU" sz="1600" dirty="0"/>
              <a:t>Science curriculum </a:t>
            </a:r>
            <a:r>
              <a:rPr lang="en-AU" sz="1600" dirty="0" smtClean="0"/>
              <a:t>context examples</a:t>
            </a:r>
            <a:r>
              <a:rPr lang="en-AU" sz="1600" i="1" dirty="0"/>
              <a:t>: </a:t>
            </a:r>
            <a:r>
              <a:rPr lang="en-AU" sz="1600" i="1" dirty="0" smtClean="0"/>
              <a:t>ethics of eating meat; laboratory-grown versus organically-grown meat</a:t>
            </a:r>
            <a:endParaRPr lang="en-AU" sz="1600" b="1" dirty="0"/>
          </a:p>
        </p:txBody>
      </p:sp>
      <p:sp>
        <p:nvSpPr>
          <p:cNvPr id="8" name="TextBox 7"/>
          <p:cNvSpPr txBox="1"/>
          <p:nvPr/>
        </p:nvSpPr>
        <p:spPr>
          <a:xfrm>
            <a:off x="4860032" y="4941168"/>
            <a:ext cx="4176464" cy="1354217"/>
          </a:xfrm>
          <a:prstGeom prst="rect">
            <a:avLst/>
          </a:prstGeom>
          <a:noFill/>
        </p:spPr>
        <p:txBody>
          <a:bodyPr wrap="square" rtlCol="0">
            <a:spAutoFit/>
          </a:bodyPr>
          <a:lstStyle/>
          <a:p>
            <a:r>
              <a:rPr lang="en-AU" sz="1800" b="1" dirty="0" smtClean="0"/>
              <a:t>Intercultural understanding </a:t>
            </a:r>
            <a:r>
              <a:rPr lang="en-AU" sz="1600" dirty="0"/>
              <a:t>Science curriculum </a:t>
            </a:r>
            <a:r>
              <a:rPr lang="en-AU" sz="1600" dirty="0" smtClean="0"/>
              <a:t>context examples</a:t>
            </a:r>
            <a:r>
              <a:rPr lang="en-AU" sz="1600" i="1" dirty="0"/>
              <a:t>: </a:t>
            </a:r>
            <a:r>
              <a:rPr lang="en-AU" sz="1600" i="1" dirty="0" smtClean="0"/>
              <a:t>cultural taboos; distribution of species globally; environmental conditions favouring animal survival</a:t>
            </a:r>
            <a:endParaRPr lang="en-AU" sz="1600" b="1" dirty="0"/>
          </a:p>
        </p:txBody>
      </p:sp>
      <p:sp>
        <p:nvSpPr>
          <p:cNvPr id="9" name="Left Arrow 8"/>
          <p:cNvSpPr/>
          <p:nvPr/>
        </p:nvSpPr>
        <p:spPr bwMode="auto">
          <a:xfrm>
            <a:off x="2092362" y="3330537"/>
            <a:ext cx="873702" cy="29736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0" name="Right Arrow 9"/>
          <p:cNvSpPr/>
          <p:nvPr/>
        </p:nvSpPr>
        <p:spPr bwMode="auto">
          <a:xfrm>
            <a:off x="5846384" y="3324252"/>
            <a:ext cx="494449" cy="33160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1" name="Down Arrow 10"/>
          <p:cNvSpPr/>
          <p:nvPr/>
        </p:nvSpPr>
        <p:spPr bwMode="auto">
          <a:xfrm>
            <a:off x="3131840" y="4251063"/>
            <a:ext cx="360040" cy="69772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2" name="Down Arrow 11"/>
          <p:cNvSpPr/>
          <p:nvPr/>
        </p:nvSpPr>
        <p:spPr bwMode="auto">
          <a:xfrm>
            <a:off x="5436096" y="4258679"/>
            <a:ext cx="328839" cy="69010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389720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134672" cy="576064"/>
          </a:xfrm>
        </p:spPr>
        <p:txBody>
          <a:bodyPr/>
          <a:lstStyle/>
          <a:p>
            <a:r>
              <a:rPr lang="en-AU" sz="3200" dirty="0" smtClean="0"/>
              <a:t>One approach to whole-school planning</a:t>
            </a:r>
            <a:endParaRPr lang="en-AU" sz="3200" dirty="0"/>
          </a:p>
        </p:txBody>
      </p:sp>
      <p:sp>
        <p:nvSpPr>
          <p:cNvPr id="6" name="Oval 5"/>
          <p:cNvSpPr/>
          <p:nvPr/>
        </p:nvSpPr>
        <p:spPr bwMode="auto">
          <a:xfrm>
            <a:off x="727940" y="1628801"/>
            <a:ext cx="7112055" cy="72008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smtClean="0"/>
              <a:t>Whole school planning</a:t>
            </a:r>
            <a:endParaRPr kumimoji="0" lang="en-AU" sz="2400" b="0" i="0" u="none" strike="noStrike" cap="none" normalizeH="0" baseline="0" dirty="0" smtClean="0">
              <a:ln>
                <a:noFill/>
              </a:ln>
              <a:solidFill>
                <a:schemeClr val="tx1"/>
              </a:solidFill>
              <a:effectLst/>
              <a:latin typeface="Verdana" pitchFamily="34" charset="0"/>
            </a:endParaRPr>
          </a:p>
        </p:txBody>
      </p:sp>
      <p:sp>
        <p:nvSpPr>
          <p:cNvPr id="7" name="Rectangle 6"/>
          <p:cNvSpPr/>
          <p:nvPr/>
        </p:nvSpPr>
        <p:spPr bwMode="auto">
          <a:xfrm>
            <a:off x="1209810" y="2805490"/>
            <a:ext cx="6733400" cy="43204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smtClean="0">
                <a:ln>
                  <a:noFill/>
                </a:ln>
                <a:solidFill>
                  <a:schemeClr val="tx1"/>
                </a:solidFill>
                <a:effectLst/>
                <a:latin typeface="Verdana" pitchFamily="34" charset="0"/>
              </a:rPr>
              <a:t>Capabilities</a:t>
            </a:r>
          </a:p>
        </p:txBody>
      </p:sp>
      <p:sp>
        <p:nvSpPr>
          <p:cNvPr id="8" name="Oval 7"/>
          <p:cNvSpPr/>
          <p:nvPr/>
        </p:nvSpPr>
        <p:spPr bwMode="auto">
          <a:xfrm>
            <a:off x="467543" y="4307203"/>
            <a:ext cx="8360789" cy="165618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t>*Specific learning area mapping:</a:t>
            </a:r>
          </a:p>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t>Identify which elements of each capability is:</a:t>
            </a:r>
          </a:p>
          <a:p>
            <a:pPr marL="342900" marR="0" indent="-342900" algn="ctr" defTabSz="914400" rtl="0" eaLnBrk="0" fontAlgn="base" latinLnBrk="0" hangingPunct="0">
              <a:lnSpc>
                <a:spcPct val="100000"/>
              </a:lnSpc>
              <a:spcBef>
                <a:spcPct val="0"/>
              </a:spcBef>
              <a:spcAft>
                <a:spcPct val="0"/>
              </a:spcAft>
              <a:buClrTx/>
              <a:buSzTx/>
              <a:buFontTx/>
              <a:buAutoNum type="alphaLcParenBoth"/>
              <a:tabLst/>
            </a:pPr>
            <a:r>
              <a:rPr lang="en-AU" sz="1600" dirty="0" smtClean="0"/>
              <a:t> important for enhancing learning in the area </a:t>
            </a:r>
          </a:p>
          <a:p>
            <a:pPr marL="342900" marR="0" indent="-342900" algn="ctr" defTabSz="914400" rtl="0" eaLnBrk="0" fontAlgn="base" latinLnBrk="0" hangingPunct="0">
              <a:lnSpc>
                <a:spcPct val="100000"/>
              </a:lnSpc>
              <a:spcBef>
                <a:spcPct val="0"/>
              </a:spcBef>
              <a:spcAft>
                <a:spcPct val="0"/>
              </a:spcAft>
              <a:buClrTx/>
              <a:buSzTx/>
              <a:buFontTx/>
              <a:buAutoNum type="alphaLcParenBoth"/>
              <a:tabLst/>
            </a:pPr>
            <a:r>
              <a:rPr lang="en-AU" sz="1600" dirty="0" smtClean="0"/>
              <a:t> moderately important</a:t>
            </a:r>
          </a:p>
          <a:p>
            <a:pPr marL="342900" marR="0" indent="-342900" algn="ctr" defTabSz="914400" rtl="0" eaLnBrk="0" fontAlgn="base" latinLnBrk="0" hangingPunct="0">
              <a:lnSpc>
                <a:spcPct val="100000"/>
              </a:lnSpc>
              <a:spcBef>
                <a:spcPct val="0"/>
              </a:spcBef>
              <a:spcAft>
                <a:spcPct val="0"/>
              </a:spcAft>
              <a:buClrTx/>
              <a:buSzTx/>
              <a:buFontTx/>
              <a:buAutoNum type="alphaLcParenBoth"/>
              <a:tabLst/>
            </a:pPr>
            <a:r>
              <a:rPr lang="en-AU" sz="1600" dirty="0"/>
              <a:t> </a:t>
            </a:r>
            <a:r>
              <a:rPr lang="en-AU" sz="1600" dirty="0" smtClean="0"/>
              <a:t>irrelevant  </a:t>
            </a:r>
            <a:endParaRPr kumimoji="0" lang="en-AU" sz="1600" b="0" i="0" u="none" strike="noStrike" cap="none" normalizeH="0" baseline="0" dirty="0" smtClean="0">
              <a:ln>
                <a:noFill/>
              </a:ln>
              <a:solidFill>
                <a:schemeClr val="tx1"/>
              </a:solidFill>
              <a:effectLst/>
            </a:endParaRPr>
          </a:p>
        </p:txBody>
      </p:sp>
      <p:sp>
        <p:nvSpPr>
          <p:cNvPr id="9" name="Down Arrow 8"/>
          <p:cNvSpPr/>
          <p:nvPr/>
        </p:nvSpPr>
        <p:spPr bwMode="auto">
          <a:xfrm>
            <a:off x="4041651" y="2195091"/>
            <a:ext cx="484632" cy="74464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0" name="Rectangle 9"/>
          <p:cNvSpPr/>
          <p:nvPr/>
        </p:nvSpPr>
        <p:spPr bwMode="auto">
          <a:xfrm>
            <a:off x="1202837" y="3221458"/>
            <a:ext cx="1656184" cy="79208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t>Critical and creative thinking</a:t>
            </a:r>
            <a:endParaRPr kumimoji="0" lang="en-AU" sz="1600" b="0" i="0" u="none" strike="noStrike" cap="none" normalizeH="0" baseline="0" dirty="0" smtClean="0">
              <a:ln>
                <a:noFill/>
              </a:ln>
              <a:solidFill>
                <a:schemeClr val="tx1"/>
              </a:solidFill>
              <a:effectLst/>
            </a:endParaRPr>
          </a:p>
        </p:txBody>
      </p:sp>
      <p:sp>
        <p:nvSpPr>
          <p:cNvPr id="11" name="Rectangle 10"/>
          <p:cNvSpPr/>
          <p:nvPr/>
        </p:nvSpPr>
        <p:spPr bwMode="auto">
          <a:xfrm>
            <a:off x="4630842" y="3237538"/>
            <a:ext cx="1656184" cy="776007"/>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AU" sz="1600" dirty="0"/>
              <a:t>Intercultural capability</a:t>
            </a:r>
          </a:p>
        </p:txBody>
      </p:sp>
      <p:sp>
        <p:nvSpPr>
          <p:cNvPr id="12" name="Rectangle 11"/>
          <p:cNvSpPr/>
          <p:nvPr/>
        </p:nvSpPr>
        <p:spPr bwMode="auto">
          <a:xfrm>
            <a:off x="2843808" y="3221458"/>
            <a:ext cx="1800200" cy="79208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AU" sz="1600" dirty="0" smtClean="0"/>
              <a:t>Ethical capability</a:t>
            </a:r>
            <a:endParaRPr lang="en-AU" sz="1600" dirty="0"/>
          </a:p>
        </p:txBody>
      </p:sp>
      <p:sp>
        <p:nvSpPr>
          <p:cNvPr id="13" name="Rectangle 12"/>
          <p:cNvSpPr/>
          <p:nvPr/>
        </p:nvSpPr>
        <p:spPr bwMode="auto">
          <a:xfrm>
            <a:off x="6287026" y="3217032"/>
            <a:ext cx="1656184" cy="792088"/>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en-AU" sz="1600" dirty="0"/>
              <a:t>Personal and social capability</a:t>
            </a:r>
          </a:p>
        </p:txBody>
      </p:sp>
      <p:sp>
        <p:nvSpPr>
          <p:cNvPr id="14" name="Oval 13"/>
          <p:cNvSpPr/>
          <p:nvPr/>
        </p:nvSpPr>
        <p:spPr bwMode="auto">
          <a:xfrm>
            <a:off x="7308304" y="1628800"/>
            <a:ext cx="1520029" cy="938611"/>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Verdana" pitchFamily="34" charset="0"/>
              </a:rPr>
              <a:t>School ethos</a:t>
            </a:r>
          </a:p>
        </p:txBody>
      </p:sp>
      <p:sp>
        <p:nvSpPr>
          <p:cNvPr id="15" name="Up Arrow 14"/>
          <p:cNvSpPr/>
          <p:nvPr/>
        </p:nvSpPr>
        <p:spPr bwMode="auto">
          <a:xfrm>
            <a:off x="3743908" y="3933056"/>
            <a:ext cx="468052" cy="50405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6" name="Up Arrow 15"/>
          <p:cNvSpPr/>
          <p:nvPr/>
        </p:nvSpPr>
        <p:spPr bwMode="auto">
          <a:xfrm>
            <a:off x="1691680" y="3933056"/>
            <a:ext cx="432048" cy="72008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7" name="Up Arrow 16"/>
          <p:cNvSpPr/>
          <p:nvPr/>
        </p:nvSpPr>
        <p:spPr bwMode="auto">
          <a:xfrm>
            <a:off x="7092280" y="3986292"/>
            <a:ext cx="432048" cy="72008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8" name="Up Arrow 17"/>
          <p:cNvSpPr/>
          <p:nvPr/>
        </p:nvSpPr>
        <p:spPr bwMode="auto">
          <a:xfrm>
            <a:off x="5458934" y="3904290"/>
            <a:ext cx="432048" cy="60483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9" name="Oval 18"/>
          <p:cNvSpPr/>
          <p:nvPr/>
        </p:nvSpPr>
        <p:spPr bwMode="auto">
          <a:xfrm>
            <a:off x="201697" y="1628801"/>
            <a:ext cx="1829232" cy="1080119"/>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Verdana" pitchFamily="34" charset="0"/>
              </a:rPr>
              <a:t>Extra-curricular program</a:t>
            </a:r>
          </a:p>
        </p:txBody>
      </p:sp>
      <p:sp>
        <p:nvSpPr>
          <p:cNvPr id="22" name="TextBox 21"/>
          <p:cNvSpPr txBox="1"/>
          <p:nvPr/>
        </p:nvSpPr>
        <p:spPr>
          <a:xfrm>
            <a:off x="3110708" y="5963387"/>
            <a:ext cx="2831150" cy="954107"/>
          </a:xfrm>
          <a:prstGeom prst="rect">
            <a:avLst/>
          </a:prstGeom>
          <a:noFill/>
        </p:spPr>
        <p:txBody>
          <a:bodyPr wrap="square" rtlCol="0">
            <a:spAutoFit/>
          </a:bodyPr>
          <a:lstStyle/>
          <a:p>
            <a:r>
              <a:rPr lang="en-AU" sz="1400" dirty="0" smtClean="0"/>
              <a:t>*Note: combining mapping for all 8 learning areas should ensure coverage of all elements of the capabilities</a:t>
            </a:r>
            <a:endParaRPr lang="en-AU" sz="1400" dirty="0"/>
          </a:p>
        </p:txBody>
      </p:sp>
    </p:spTree>
    <p:extLst>
      <p:ext uri="{BB962C8B-B14F-4D97-AF65-F5344CB8AC3E}">
        <p14:creationId xmlns:p14="http://schemas.microsoft.com/office/powerpoint/2010/main" val="24237464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Both of these animals are endangered – which would you rather save?</a:t>
            </a:r>
            <a:endParaRPr lang="en-AU" sz="3200" dirty="0"/>
          </a:p>
        </p:txBody>
      </p:sp>
      <p:pic>
        <p:nvPicPr>
          <p:cNvPr id="4" name="Content Placeholder 3" descr="C:\Users\Guest\Documents\Scanned Documents\Documents\purple pignosed fro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506" y="1844824"/>
            <a:ext cx="3816424" cy="3456384"/>
          </a:xfrm>
          <a:prstGeom prst="rect">
            <a:avLst/>
          </a:prstGeom>
          <a:noFill/>
          <a:ln>
            <a:noFill/>
          </a:ln>
        </p:spPr>
      </p:pic>
      <p:sp>
        <p:nvSpPr>
          <p:cNvPr id="6" name="AutoShape 5" descr="Image result for giant panda"/>
          <p:cNvSpPr>
            <a:spLocks noChangeAspect="1" noChangeArrowheads="1"/>
          </p:cNvSpPr>
          <p:nvPr/>
        </p:nvSpPr>
        <p:spPr bwMode="auto">
          <a:xfrm>
            <a:off x="0" y="-136525"/>
            <a:ext cx="838200" cy="628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7" descr="Image result for giant panda"/>
          <p:cNvSpPr>
            <a:spLocks noChangeAspect="1" noChangeArrowheads="1"/>
          </p:cNvSpPr>
          <p:nvPr/>
        </p:nvSpPr>
        <p:spPr bwMode="auto">
          <a:xfrm>
            <a:off x="152400" y="15875"/>
            <a:ext cx="838200" cy="628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2" name="Picture 11" descr="https://upload.wikimedia.org/wikipedia/commons/c/cd/Panda_Cub_from_Wolong,_Sichuan,_China.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16832"/>
            <a:ext cx="4287648" cy="3360275"/>
          </a:xfrm>
          <a:prstGeom prst="rect">
            <a:avLst/>
          </a:prstGeom>
          <a:noFill/>
          <a:ln>
            <a:noFill/>
          </a:ln>
        </p:spPr>
      </p:pic>
      <p:sp>
        <p:nvSpPr>
          <p:cNvPr id="3" name="TextBox 2"/>
          <p:cNvSpPr txBox="1"/>
          <p:nvPr/>
        </p:nvSpPr>
        <p:spPr>
          <a:xfrm>
            <a:off x="5364088" y="5277107"/>
            <a:ext cx="3168352" cy="461665"/>
          </a:xfrm>
          <a:prstGeom prst="rect">
            <a:avLst/>
          </a:prstGeom>
          <a:noFill/>
        </p:spPr>
        <p:txBody>
          <a:bodyPr wrap="square" rtlCol="0">
            <a:spAutoFit/>
          </a:bodyPr>
          <a:lstStyle/>
          <a:p>
            <a:r>
              <a:rPr lang="en-AU" dirty="0" smtClean="0"/>
              <a:t>A giant </a:t>
            </a:r>
            <a:r>
              <a:rPr lang="en-AU" dirty="0"/>
              <a:t>p</a:t>
            </a:r>
            <a:r>
              <a:rPr lang="en-AU" dirty="0" smtClean="0"/>
              <a:t>anda</a:t>
            </a:r>
            <a:endParaRPr lang="en-AU" dirty="0"/>
          </a:p>
        </p:txBody>
      </p:sp>
      <p:sp>
        <p:nvSpPr>
          <p:cNvPr id="5" name="TextBox 4"/>
          <p:cNvSpPr txBox="1"/>
          <p:nvPr/>
        </p:nvSpPr>
        <p:spPr>
          <a:xfrm>
            <a:off x="419100" y="5277107"/>
            <a:ext cx="3907742" cy="461665"/>
          </a:xfrm>
          <a:prstGeom prst="rect">
            <a:avLst/>
          </a:prstGeom>
          <a:noFill/>
        </p:spPr>
        <p:txBody>
          <a:bodyPr wrap="square" rtlCol="0">
            <a:spAutoFit/>
          </a:bodyPr>
          <a:lstStyle/>
          <a:p>
            <a:r>
              <a:rPr lang="en-AU" dirty="0" smtClean="0"/>
              <a:t>A purple pig-nosed frog</a:t>
            </a:r>
            <a:endParaRPr lang="en-AU" dirty="0"/>
          </a:p>
        </p:txBody>
      </p:sp>
    </p:spTree>
    <p:extLst>
      <p:ext uri="{BB962C8B-B14F-4D97-AF65-F5344CB8AC3E}">
        <p14:creationId xmlns:p14="http://schemas.microsoft.com/office/powerpoint/2010/main" val="18640842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‘Ugly’ frog or ‘cute’ panda?</a:t>
            </a:r>
            <a:endParaRPr lang="en-AU" dirty="0"/>
          </a:p>
        </p:txBody>
      </p:sp>
      <p:sp>
        <p:nvSpPr>
          <p:cNvPr id="3" name="Content Placeholder 2"/>
          <p:cNvSpPr>
            <a:spLocks noGrp="1"/>
          </p:cNvSpPr>
          <p:nvPr>
            <p:ph idx="1"/>
          </p:nvPr>
        </p:nvSpPr>
        <p:spPr>
          <a:xfrm>
            <a:off x="323528" y="1484784"/>
            <a:ext cx="8712968" cy="4968552"/>
          </a:xfrm>
        </p:spPr>
        <p:txBody>
          <a:bodyPr/>
          <a:lstStyle/>
          <a:p>
            <a:pPr marL="0" indent="0">
              <a:buNone/>
            </a:pPr>
            <a:r>
              <a:rPr lang="en-AU" sz="2000" dirty="0"/>
              <a:t>Significant public funding and research is allocated to protecting and conserving species, for example the Giant </a:t>
            </a:r>
            <a:r>
              <a:rPr lang="en-AU" sz="2000" dirty="0" smtClean="0"/>
              <a:t>panda. In </a:t>
            </a:r>
            <a:r>
              <a:rPr lang="en-AU" sz="2000" dirty="0"/>
              <a:t>2014, there were 2464 </a:t>
            </a:r>
            <a:r>
              <a:rPr lang="en-AU" sz="2000" dirty="0" smtClean="0"/>
              <a:t>animals with </a:t>
            </a:r>
            <a:r>
              <a:rPr lang="en-AU" sz="2000" dirty="0"/>
              <a:t>an assessment of “critically endangered” (compared with 1998 levels of </a:t>
            </a:r>
            <a:r>
              <a:rPr lang="en-AU" sz="2000" dirty="0" smtClean="0"/>
              <a:t>854). </a:t>
            </a:r>
            <a:r>
              <a:rPr lang="en-AU" sz="2000" dirty="0"/>
              <a:t>How are species selected as targets for conservation? </a:t>
            </a:r>
          </a:p>
          <a:p>
            <a:pPr marL="0" indent="0">
              <a:buNone/>
            </a:pPr>
            <a:endParaRPr lang="en-AU" sz="2400" u="sng" dirty="0" smtClean="0"/>
          </a:p>
          <a:p>
            <a:pPr marL="0" indent="0">
              <a:buNone/>
            </a:pPr>
            <a:r>
              <a:rPr lang="en-AU" sz="2400" u="sng" dirty="0" smtClean="0"/>
              <a:t>Activities</a:t>
            </a:r>
            <a:r>
              <a:rPr lang="en-AU" sz="2400" dirty="0" smtClean="0"/>
              <a:t>: </a:t>
            </a:r>
            <a:endParaRPr lang="en-AU" sz="2400" dirty="0"/>
          </a:p>
          <a:p>
            <a:pPr lvl="0"/>
            <a:r>
              <a:rPr lang="en-AU" sz="1800" u="sng" dirty="0" smtClean="0"/>
              <a:t>Critical thinking</a:t>
            </a:r>
            <a:r>
              <a:rPr lang="en-AU" sz="1800" dirty="0" smtClean="0"/>
              <a:t>: discuss </a:t>
            </a:r>
            <a:r>
              <a:rPr lang="en-AU" sz="1800" dirty="0"/>
              <a:t>cases where species have been supported by public funding and/or research and consider, “How does being ‘cute’ or ‘ugly’ affect the survival chances of a species?”</a:t>
            </a:r>
          </a:p>
          <a:p>
            <a:pPr lvl="0"/>
            <a:r>
              <a:rPr lang="en-AU" sz="1800" u="sng" dirty="0" smtClean="0"/>
              <a:t>Creative thinking</a:t>
            </a:r>
            <a:r>
              <a:rPr lang="en-AU" sz="1800" dirty="0" smtClean="0"/>
              <a:t>: select </a:t>
            </a:r>
            <a:r>
              <a:rPr lang="en-AU" sz="1800" dirty="0"/>
              <a:t>an ‘ugly’ threatened animal and prepare an advertising campaign (TV advertisement; poster; pamphlet) to promote the case for its conservation</a:t>
            </a:r>
            <a:r>
              <a:rPr lang="en-AU" sz="1800" dirty="0" smtClean="0"/>
              <a:t>.</a:t>
            </a:r>
          </a:p>
          <a:p>
            <a:pPr lvl="0"/>
            <a:r>
              <a:rPr lang="en-AU" sz="1800" u="sng" dirty="0" smtClean="0"/>
              <a:t>Ethical capability</a:t>
            </a:r>
            <a:r>
              <a:rPr lang="en-AU" sz="1800" dirty="0" smtClean="0"/>
              <a:t>: How are school ‘social service’ projects selected? Who selects them? How can ‘new’ social service projects be initiated?</a:t>
            </a:r>
            <a:endParaRPr lang="en-AU" dirty="0"/>
          </a:p>
        </p:txBody>
      </p:sp>
    </p:spTree>
    <p:extLst>
      <p:ext uri="{BB962C8B-B14F-4D97-AF65-F5344CB8AC3E}">
        <p14:creationId xmlns:p14="http://schemas.microsoft.com/office/powerpoint/2010/main" val="34400668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19200"/>
          </a:xfrm>
        </p:spPr>
        <p:txBody>
          <a:bodyPr/>
          <a:lstStyle/>
          <a:p>
            <a:r>
              <a:rPr lang="fr-FR" dirty="0" smtClean="0"/>
              <a:t>The music of </a:t>
            </a:r>
            <a:r>
              <a:rPr lang="fr-FR" dirty="0" err="1" smtClean="0"/>
              <a:t>chemistry</a:t>
            </a:r>
            <a:endParaRPr lang="fr-FR" dirty="0"/>
          </a:p>
        </p:txBody>
      </p:sp>
      <p:sp>
        <p:nvSpPr>
          <p:cNvPr id="3" name="Content Placeholder 2"/>
          <p:cNvSpPr>
            <a:spLocks noGrp="1"/>
          </p:cNvSpPr>
          <p:nvPr>
            <p:ph idx="1"/>
          </p:nvPr>
        </p:nvSpPr>
        <p:spPr>
          <a:xfrm>
            <a:off x="5976156" y="1635226"/>
            <a:ext cx="2880320" cy="2845458"/>
          </a:xfrm>
          <a:solidFill>
            <a:srgbClr val="FFC000"/>
          </a:solidFill>
          <a:ln w="9525">
            <a:solidFill>
              <a:schemeClr val="tx1"/>
            </a:solidFill>
          </a:ln>
        </p:spPr>
        <p:txBody>
          <a:bodyPr/>
          <a:lstStyle/>
          <a:p>
            <a:pPr marL="0" indent="0" algn="ctr">
              <a:buNone/>
            </a:pPr>
            <a:r>
              <a:rPr lang="fr-FR" sz="1800" dirty="0" err="1" smtClean="0"/>
              <a:t>Task</a:t>
            </a:r>
            <a:r>
              <a:rPr lang="fr-FR" sz="1800" dirty="0" smtClean="0"/>
              <a:t>: </a:t>
            </a:r>
            <a:r>
              <a:rPr lang="fr-FR" sz="1800" b="0" dirty="0" err="1" smtClean="0"/>
              <a:t>Students</a:t>
            </a:r>
            <a:r>
              <a:rPr lang="fr-FR" sz="1800" b="0" dirty="0" smtClean="0"/>
              <a:t> </a:t>
            </a:r>
            <a:r>
              <a:rPr lang="fr-FR" sz="1800" b="0" dirty="0" err="1" smtClean="0"/>
              <a:t>take</a:t>
            </a:r>
            <a:r>
              <a:rPr lang="fr-FR" sz="1800" b="0" dirty="0" smtClean="0"/>
              <a:t> time-lapse images of a </a:t>
            </a:r>
            <a:r>
              <a:rPr lang="fr-FR" sz="1800" b="0" dirty="0" err="1" smtClean="0"/>
              <a:t>chemical</a:t>
            </a:r>
            <a:r>
              <a:rPr lang="fr-FR" sz="1800" b="0" dirty="0" smtClean="0"/>
              <a:t> </a:t>
            </a:r>
            <a:r>
              <a:rPr lang="fr-FR" sz="1800" b="0" dirty="0" err="1" smtClean="0"/>
              <a:t>reaction</a:t>
            </a:r>
            <a:r>
              <a:rPr lang="fr-FR" sz="1800" b="0" dirty="0" smtClean="0"/>
              <a:t> </a:t>
            </a:r>
            <a:r>
              <a:rPr lang="fr-FR" sz="1800" b="0" dirty="0" err="1" smtClean="0"/>
              <a:t>involving</a:t>
            </a:r>
            <a:r>
              <a:rPr lang="fr-FR" sz="1800" b="0" dirty="0" smtClean="0"/>
              <a:t> visible changes and </a:t>
            </a:r>
            <a:r>
              <a:rPr lang="fr-FR" sz="1800" b="0" dirty="0" err="1" smtClean="0"/>
              <a:t>present</a:t>
            </a:r>
            <a:r>
              <a:rPr lang="fr-FR" sz="1800" b="0" dirty="0" smtClean="0"/>
              <a:t> a slow-motion </a:t>
            </a:r>
            <a:r>
              <a:rPr lang="fr-FR" sz="1800" b="0" dirty="0" err="1" smtClean="0"/>
              <a:t>sequence</a:t>
            </a:r>
            <a:r>
              <a:rPr lang="fr-FR" sz="1800" b="0" dirty="0" smtClean="0"/>
              <a:t> of the </a:t>
            </a:r>
            <a:r>
              <a:rPr lang="fr-FR" sz="1800" b="0" dirty="0" err="1" smtClean="0"/>
              <a:t>chemical</a:t>
            </a:r>
            <a:r>
              <a:rPr lang="fr-FR" sz="1800" b="0" dirty="0" smtClean="0"/>
              <a:t> change </a:t>
            </a:r>
            <a:r>
              <a:rPr lang="fr-FR" sz="1800" b="0" dirty="0" err="1" smtClean="0"/>
              <a:t>accompanied</a:t>
            </a:r>
            <a:r>
              <a:rPr lang="fr-FR" sz="1800" b="0" dirty="0" smtClean="0"/>
              <a:t> by </a:t>
            </a:r>
            <a:r>
              <a:rPr lang="fr-FR" sz="1800" b="0" dirty="0" err="1" smtClean="0"/>
              <a:t>selected</a:t>
            </a:r>
            <a:r>
              <a:rPr lang="fr-FR" sz="1800" b="0" dirty="0" smtClean="0"/>
              <a:t> music </a:t>
            </a:r>
            <a:r>
              <a:rPr lang="fr-FR" sz="1800" b="0" dirty="0" err="1" smtClean="0"/>
              <a:t>that</a:t>
            </a:r>
            <a:r>
              <a:rPr lang="fr-FR" sz="1800" b="0" dirty="0" smtClean="0"/>
              <a:t> </a:t>
            </a:r>
            <a:r>
              <a:rPr lang="fr-FR" sz="1800" b="0" dirty="0" err="1" smtClean="0"/>
              <a:t>focuses</a:t>
            </a:r>
            <a:r>
              <a:rPr lang="fr-FR" sz="1800" b="0" dirty="0" smtClean="0"/>
              <a:t> on important aspects of the change</a:t>
            </a:r>
            <a:endParaRPr lang="fr-FR" sz="1800" b="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40" y="1556792"/>
            <a:ext cx="5377648" cy="357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2340" y="5127015"/>
            <a:ext cx="5377648" cy="954107"/>
          </a:xfrm>
          <a:prstGeom prst="rect">
            <a:avLst/>
          </a:prstGeom>
          <a:solidFill>
            <a:srgbClr val="FF99FF"/>
          </a:solidFill>
          <a:ln w="19050">
            <a:solidFill>
              <a:schemeClr val="tx1"/>
            </a:solidFill>
          </a:ln>
        </p:spPr>
        <p:txBody>
          <a:bodyPr wrap="square" rtlCol="0">
            <a:spAutoFit/>
          </a:bodyPr>
          <a:lstStyle/>
          <a:p>
            <a:pPr algn="ctr"/>
            <a:r>
              <a:rPr lang="en-AU" sz="1400" b="1" dirty="0" smtClean="0"/>
              <a:t>Visible evidence of a chemical reaction</a:t>
            </a:r>
            <a:r>
              <a:rPr lang="en-AU" sz="1400" dirty="0" smtClean="0"/>
              <a:t>: colour change; production of a gas</a:t>
            </a:r>
          </a:p>
          <a:p>
            <a:pPr algn="ctr"/>
            <a:r>
              <a:rPr lang="en-AU" sz="1400" b="1" dirty="0" smtClean="0"/>
              <a:t>Other sensory observations</a:t>
            </a:r>
            <a:r>
              <a:rPr lang="en-AU" sz="1400" dirty="0" smtClean="0"/>
              <a:t>: energy change; odour production</a:t>
            </a:r>
            <a:endParaRPr lang="en-AU" sz="1400" dirty="0"/>
          </a:p>
        </p:txBody>
      </p:sp>
      <p:sp>
        <p:nvSpPr>
          <p:cNvPr id="5" name="TextBox 4"/>
          <p:cNvSpPr txBox="1"/>
          <p:nvPr/>
        </p:nvSpPr>
        <p:spPr>
          <a:xfrm>
            <a:off x="5940152" y="4480684"/>
            <a:ext cx="2952328" cy="1477328"/>
          </a:xfrm>
          <a:prstGeom prst="rect">
            <a:avLst/>
          </a:prstGeom>
          <a:solidFill>
            <a:srgbClr val="FFCC99"/>
          </a:solidFill>
          <a:ln w="28575">
            <a:solidFill>
              <a:schemeClr val="tx1"/>
            </a:solidFill>
          </a:ln>
        </p:spPr>
        <p:txBody>
          <a:bodyPr wrap="square" rtlCol="0">
            <a:spAutoFit/>
          </a:bodyPr>
          <a:lstStyle/>
          <a:p>
            <a:r>
              <a:rPr lang="en-AU" sz="1800" b="1" dirty="0" smtClean="0"/>
              <a:t>Discussion</a:t>
            </a:r>
            <a:r>
              <a:rPr lang="en-AU" sz="1800" dirty="0" smtClean="0"/>
              <a:t>: What is the role of the laboratory technician in assisting students to complete this task?</a:t>
            </a:r>
            <a:endParaRPr lang="en-AU" sz="1800" dirty="0"/>
          </a:p>
        </p:txBody>
      </p:sp>
    </p:spTree>
    <p:extLst>
      <p:ext uri="{BB962C8B-B14F-4D97-AF65-F5344CB8AC3E}">
        <p14:creationId xmlns:p14="http://schemas.microsoft.com/office/powerpoint/2010/main" val="6147263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80920" cy="587152"/>
          </a:xfrm>
        </p:spPr>
        <p:txBody>
          <a:bodyPr/>
          <a:lstStyle/>
          <a:p>
            <a:r>
              <a:rPr lang="en-AU" sz="3200" dirty="0" smtClean="0"/>
              <a:t>Science  curriculum structure</a:t>
            </a:r>
            <a:endParaRPr lang="en-AU"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3729100"/>
              </p:ext>
            </p:extLst>
          </p:nvPr>
        </p:nvGraphicFramePr>
        <p:xfrm>
          <a:off x="251520" y="1196752"/>
          <a:ext cx="8712967" cy="5445131"/>
        </p:xfrm>
        <a:graphic>
          <a:graphicData uri="http://schemas.openxmlformats.org/drawingml/2006/table">
            <a:tbl>
              <a:tblPr firstRow="1" bandRow="1">
                <a:tableStyleId>{00A15C55-8517-42AA-B614-E9B94910E393}</a:tableStyleId>
              </a:tblPr>
              <a:tblGrid>
                <a:gridCol w="1524769"/>
                <a:gridCol w="2759106"/>
                <a:gridCol w="252629"/>
                <a:gridCol w="1440160"/>
                <a:gridCol w="2736303"/>
              </a:tblGrid>
              <a:tr h="370840">
                <a:tc gridSpan="2">
                  <a:txBody>
                    <a:bodyPr/>
                    <a:lstStyle/>
                    <a:p>
                      <a:pPr algn="ctr"/>
                      <a:r>
                        <a:rPr lang="en-US" sz="1800" kern="1200" dirty="0" smtClean="0">
                          <a:effectLst/>
                        </a:rPr>
                        <a:t>Australian Curriculum</a:t>
                      </a:r>
                      <a:r>
                        <a:rPr lang="en-US" sz="1800" kern="1200" baseline="0" dirty="0" smtClean="0">
                          <a:effectLst/>
                        </a:rPr>
                        <a:t> and </a:t>
                      </a:r>
                    </a:p>
                    <a:p>
                      <a:pPr algn="ctr"/>
                      <a:r>
                        <a:rPr lang="en-US" sz="1800" kern="1200" dirty="0" smtClean="0">
                          <a:effectLst/>
                        </a:rPr>
                        <a:t>AusVELS Science</a:t>
                      </a:r>
                      <a:endParaRPr lang="en-AU" dirty="0"/>
                    </a:p>
                  </a:txBody>
                  <a:tcPr/>
                </a:tc>
                <a:tc hMerge="1">
                  <a:txBody>
                    <a:bodyPr/>
                    <a:lstStyle/>
                    <a:p>
                      <a:endParaRPr lang="en-AU" dirty="0"/>
                    </a:p>
                  </a:txBody>
                  <a:tcPr/>
                </a:tc>
                <a:tc rowSpan="19">
                  <a:txBody>
                    <a:bodyPr/>
                    <a:lstStyle/>
                    <a:p>
                      <a:endParaRPr lang="en-AU" dirty="0"/>
                    </a:p>
                  </a:txBody>
                  <a:tcPr/>
                </a:tc>
                <a:tc gridSpan="2">
                  <a:txBody>
                    <a:bodyPr/>
                    <a:lstStyle/>
                    <a:p>
                      <a:pPr algn="ctr"/>
                      <a:r>
                        <a:rPr lang="en-US" sz="1800" kern="1200" dirty="0" smtClean="0">
                          <a:effectLst/>
                        </a:rPr>
                        <a:t>Victorian Curriculum Science</a:t>
                      </a:r>
                      <a:endParaRPr lang="en-AU" dirty="0"/>
                    </a:p>
                  </a:txBody>
                  <a:tcPr/>
                </a:tc>
                <a:tc hMerge="1">
                  <a:txBody>
                    <a:bodyPr/>
                    <a:lstStyle/>
                    <a:p>
                      <a:endParaRPr lang="en-AU" dirty="0"/>
                    </a:p>
                  </a:txBody>
                  <a:tcPr/>
                </a:tc>
              </a:tr>
              <a:tr h="370840">
                <a:tc>
                  <a:txBody>
                    <a:bodyPr/>
                    <a:lstStyle/>
                    <a:p>
                      <a:pPr algn="ctr">
                        <a:lnSpc>
                          <a:spcPct val="115000"/>
                        </a:lnSpc>
                        <a:spcAft>
                          <a:spcPts val="0"/>
                        </a:spcAft>
                      </a:pPr>
                      <a:r>
                        <a:rPr lang="en-US" sz="1600" dirty="0">
                          <a:effectLst/>
                        </a:rPr>
                        <a:t>Strand</a:t>
                      </a:r>
                      <a:endParaRPr lang="en-AU" sz="1600" dirty="0">
                        <a:effectLst/>
                        <a:latin typeface="Calibri"/>
                        <a:ea typeface="Calibri"/>
                        <a:cs typeface="Times New Roman"/>
                      </a:endParaRPr>
                    </a:p>
                  </a:txBody>
                  <a:tcPr marL="68580" marR="68580" marT="0" marB="0">
                    <a:solidFill>
                      <a:schemeClr val="bg1">
                        <a:lumMod val="65000"/>
                      </a:schemeClr>
                    </a:solidFill>
                  </a:tcPr>
                </a:tc>
                <a:tc>
                  <a:txBody>
                    <a:bodyPr/>
                    <a:lstStyle/>
                    <a:p>
                      <a:pPr algn="ctr">
                        <a:lnSpc>
                          <a:spcPct val="115000"/>
                        </a:lnSpc>
                        <a:spcAft>
                          <a:spcPts val="0"/>
                        </a:spcAft>
                      </a:pPr>
                      <a:r>
                        <a:rPr lang="en-US" sz="1600" dirty="0">
                          <a:effectLst/>
                        </a:rPr>
                        <a:t>Sub-strand</a:t>
                      </a:r>
                      <a:endParaRPr lang="en-AU" sz="1600" dirty="0">
                        <a:effectLst/>
                        <a:latin typeface="Calibri"/>
                        <a:ea typeface="Calibri"/>
                        <a:cs typeface="Times New Roman"/>
                      </a:endParaRPr>
                    </a:p>
                  </a:txBody>
                  <a:tcPr marL="68580" marR="68580" marT="0" marB="0">
                    <a:solidFill>
                      <a:schemeClr val="bg1">
                        <a:lumMod val="65000"/>
                      </a:schemeClr>
                    </a:solidFill>
                  </a:tcPr>
                </a:tc>
                <a:tc vMerge="1">
                  <a:txBody>
                    <a:bodyPr/>
                    <a:lstStyle/>
                    <a:p>
                      <a:endParaRPr lang="en-AU" dirty="0"/>
                    </a:p>
                  </a:txBody>
                  <a:tcPr/>
                </a:tc>
                <a:tc>
                  <a:txBody>
                    <a:bodyPr/>
                    <a:lstStyle/>
                    <a:p>
                      <a:pPr algn="ctr">
                        <a:lnSpc>
                          <a:spcPct val="115000"/>
                        </a:lnSpc>
                        <a:spcAft>
                          <a:spcPts val="0"/>
                        </a:spcAft>
                      </a:pPr>
                      <a:r>
                        <a:rPr lang="en-US" sz="1600" dirty="0">
                          <a:effectLst/>
                        </a:rPr>
                        <a:t>Strand</a:t>
                      </a:r>
                      <a:endParaRPr lang="en-AU" sz="1600" dirty="0">
                        <a:effectLst/>
                        <a:latin typeface="Calibri"/>
                        <a:ea typeface="Calibri"/>
                        <a:cs typeface="Times New Roman"/>
                      </a:endParaRPr>
                    </a:p>
                  </a:txBody>
                  <a:tcPr marL="68580" marR="68580" marT="0" marB="0">
                    <a:solidFill>
                      <a:schemeClr val="bg1">
                        <a:lumMod val="65000"/>
                      </a:schemeClr>
                    </a:solidFill>
                  </a:tcPr>
                </a:tc>
                <a:tc>
                  <a:txBody>
                    <a:bodyPr/>
                    <a:lstStyle/>
                    <a:p>
                      <a:pPr algn="ctr">
                        <a:lnSpc>
                          <a:spcPct val="115000"/>
                        </a:lnSpc>
                        <a:spcAft>
                          <a:spcPts val="0"/>
                        </a:spcAft>
                      </a:pPr>
                      <a:r>
                        <a:rPr lang="en-US" sz="1600" dirty="0">
                          <a:effectLst/>
                        </a:rPr>
                        <a:t>Sub-strand</a:t>
                      </a:r>
                      <a:endParaRPr lang="en-AU" sz="1600" dirty="0">
                        <a:effectLst/>
                        <a:latin typeface="Calibri"/>
                        <a:ea typeface="Calibri"/>
                        <a:cs typeface="Times New Roman"/>
                      </a:endParaRPr>
                    </a:p>
                  </a:txBody>
                  <a:tcPr marL="68580" marR="68580" marT="0" marB="0">
                    <a:solidFill>
                      <a:schemeClr val="bg1">
                        <a:lumMod val="65000"/>
                      </a:schemeClr>
                    </a:solidFill>
                  </a:tcPr>
                </a:tc>
              </a:tr>
              <a:tr h="377072">
                <a:tc rowSpan="5">
                  <a:txBody>
                    <a:bodyPr/>
                    <a:lstStyle/>
                    <a:p>
                      <a:r>
                        <a:rPr lang="en-US" sz="1400" kern="1200" dirty="0" smtClean="0">
                          <a:effectLst/>
                        </a:rPr>
                        <a:t>Science Understanding</a:t>
                      </a:r>
                      <a:endParaRPr lang="en-AU" sz="1400" dirty="0"/>
                    </a:p>
                  </a:txBody>
                  <a:tcPr>
                    <a:solidFill>
                      <a:schemeClr val="bg2">
                        <a:lumMod val="20000"/>
                        <a:lumOff val="80000"/>
                      </a:schemeClr>
                    </a:solidFill>
                  </a:tcPr>
                </a:tc>
                <a:tc>
                  <a:txBody>
                    <a:bodyPr/>
                    <a:lstStyle/>
                    <a:p>
                      <a:pPr>
                        <a:lnSpc>
                          <a:spcPct val="115000"/>
                        </a:lnSpc>
                        <a:spcAft>
                          <a:spcPts val="0"/>
                        </a:spcAft>
                      </a:pPr>
                      <a:r>
                        <a:rPr lang="en-US" sz="1600" dirty="0" smtClean="0">
                          <a:effectLst/>
                        </a:rPr>
                        <a:t>Biological sciences</a:t>
                      </a:r>
                      <a:endParaRPr lang="en-AU" sz="1600" dirty="0">
                        <a:effectLst/>
                        <a:latin typeface="Calibri"/>
                        <a:ea typeface="Calibri"/>
                        <a:cs typeface="Times New Roman"/>
                      </a:endParaRPr>
                    </a:p>
                  </a:txBody>
                  <a:tcPr marL="68580" marR="68580" marT="0" marB="0"/>
                </a:tc>
                <a:tc vMerge="1">
                  <a:txBody>
                    <a:bodyPr/>
                    <a:lstStyle/>
                    <a:p>
                      <a:endParaRPr lang="en-AU" dirty="0"/>
                    </a:p>
                  </a:txBody>
                  <a:tcPr/>
                </a:tc>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effectLst/>
                        </a:rPr>
                        <a:t>Science Understanding</a:t>
                      </a:r>
                      <a:endParaRPr lang="en-AU" sz="1400" kern="1200" dirty="0" smtClean="0">
                        <a:effectLst/>
                      </a:endParaRPr>
                    </a:p>
                    <a:p>
                      <a:endParaRPr lang="en-AU" dirty="0"/>
                    </a:p>
                  </a:txBody>
                  <a:tcPr/>
                </a:tc>
                <a:tc rowSpan="2">
                  <a:txBody>
                    <a:bodyPr/>
                    <a:lstStyle/>
                    <a:p>
                      <a:pPr marL="0" algn="l" defTabSz="914400" rtl="0" eaLnBrk="1" latinLnBrk="0" hangingPunct="1">
                        <a:lnSpc>
                          <a:spcPct val="115000"/>
                        </a:lnSpc>
                        <a:spcAft>
                          <a:spcPts val="0"/>
                        </a:spcAft>
                      </a:pPr>
                      <a:r>
                        <a:rPr lang="en-AU" sz="1600" b="1" kern="1200" dirty="0" smtClean="0">
                          <a:effectLst/>
                        </a:rPr>
                        <a:t>Science as a human endeavour</a:t>
                      </a:r>
                      <a:endParaRPr lang="en-AU" sz="1600" b="1" kern="1200" dirty="0">
                        <a:solidFill>
                          <a:schemeClr val="dk1"/>
                        </a:solidFill>
                        <a:effectLst/>
                        <a:latin typeface="Calibri"/>
                        <a:ea typeface="Calibri"/>
                        <a:cs typeface="Times New Roman"/>
                      </a:endParaRPr>
                    </a:p>
                  </a:txBody>
                  <a:tcPr>
                    <a:solidFill>
                      <a:schemeClr val="bg2">
                        <a:lumMod val="40000"/>
                        <a:lumOff val="60000"/>
                      </a:schemeClr>
                    </a:solidFill>
                  </a:tcPr>
                </a:tc>
              </a:tr>
              <a:tr h="263008">
                <a:tc vMerge="1">
                  <a:txBody>
                    <a:bodyPr/>
                    <a:lstStyle/>
                    <a:p>
                      <a:endParaRPr lang="en-AU"/>
                    </a:p>
                  </a:txBody>
                  <a:tcPr/>
                </a:tc>
                <a:tc rowSpan="2">
                  <a:txBody>
                    <a:bodyPr/>
                    <a:lstStyle/>
                    <a:p>
                      <a:pPr>
                        <a:lnSpc>
                          <a:spcPct val="115000"/>
                        </a:lnSpc>
                        <a:spcAft>
                          <a:spcPts val="0"/>
                        </a:spcAft>
                      </a:pPr>
                      <a:r>
                        <a:rPr lang="en-US" sz="1600" dirty="0" smtClean="0">
                          <a:effectLst/>
                        </a:rPr>
                        <a:t>Chemical sciences</a:t>
                      </a:r>
                      <a:endParaRPr lang="en-AU" sz="1600" dirty="0">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r>
              <a:tr h="0">
                <a:tc vMerge="1">
                  <a:txBody>
                    <a:bodyPr/>
                    <a:lstStyle/>
                    <a:p>
                      <a:endParaRPr lang="en-AU" dirty="0"/>
                    </a:p>
                  </a:txBody>
                  <a:tcPr/>
                </a:tc>
                <a:tc vMerge="1">
                  <a:txBody>
                    <a:bodyPr/>
                    <a:lstStyle/>
                    <a:p>
                      <a:pPr>
                        <a:lnSpc>
                          <a:spcPct val="115000"/>
                        </a:lnSpc>
                        <a:spcAft>
                          <a:spcPts val="0"/>
                        </a:spcAft>
                      </a:pPr>
                      <a:endParaRPr lang="en-AU" sz="1600" dirty="0">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smtClean="0">
                          <a:effectLst/>
                        </a:rPr>
                        <a:t>Biological sciences</a:t>
                      </a:r>
                      <a:endParaRPr lang="en-AU" sz="1600" dirty="0">
                        <a:effectLst/>
                        <a:latin typeface="Calibri"/>
                        <a:ea typeface="Calibri"/>
                        <a:cs typeface="Times New Roman"/>
                      </a:endParaRPr>
                    </a:p>
                  </a:txBody>
                  <a:tcPr marL="68580" marR="68580" marT="0" marB="0"/>
                </a:tc>
              </a:tr>
              <a:tr h="273808">
                <a:tc vMerge="1">
                  <a:txBody>
                    <a:bodyPr/>
                    <a:lstStyle/>
                    <a:p>
                      <a:endParaRPr lang="en-AU"/>
                    </a:p>
                  </a:txBody>
                  <a:tcPr/>
                </a:tc>
                <a:tc>
                  <a:txBody>
                    <a:bodyPr/>
                    <a:lstStyle/>
                    <a:p>
                      <a:pPr>
                        <a:lnSpc>
                          <a:spcPct val="115000"/>
                        </a:lnSpc>
                        <a:spcAft>
                          <a:spcPts val="0"/>
                        </a:spcAft>
                      </a:pPr>
                      <a:r>
                        <a:rPr lang="en-US" sz="1600" dirty="0">
                          <a:effectLst/>
                        </a:rPr>
                        <a:t>Earth and space sciences</a:t>
                      </a:r>
                      <a:endParaRPr lang="en-AU" sz="1600" dirty="0">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a:txBody>
                    <a:bodyPr/>
                    <a:lstStyle/>
                    <a:p>
                      <a:pPr>
                        <a:lnSpc>
                          <a:spcPct val="115000"/>
                        </a:lnSpc>
                        <a:spcAft>
                          <a:spcPts val="0"/>
                        </a:spcAft>
                      </a:pPr>
                      <a:r>
                        <a:rPr lang="en-US" sz="1600" dirty="0" smtClean="0">
                          <a:effectLst/>
                        </a:rPr>
                        <a:t>Chemical sciences</a:t>
                      </a:r>
                      <a:endParaRPr lang="en-AU" sz="1600" dirty="0">
                        <a:effectLst/>
                        <a:latin typeface="Calibri"/>
                        <a:ea typeface="Calibri"/>
                        <a:cs typeface="Times New Roman"/>
                      </a:endParaRPr>
                    </a:p>
                  </a:txBody>
                  <a:tcPr marL="68580" marR="68580" marT="0" marB="0"/>
                </a:tc>
              </a:tr>
              <a:tr h="370840">
                <a:tc vMerge="1">
                  <a:txBody>
                    <a:bodyPr/>
                    <a:lstStyle/>
                    <a:p>
                      <a:endParaRPr lang="en-AU" dirty="0"/>
                    </a:p>
                  </a:txBody>
                  <a:tcPr/>
                </a:tc>
                <a:tc>
                  <a:txBody>
                    <a:bodyPr/>
                    <a:lstStyle/>
                    <a:p>
                      <a:pPr>
                        <a:lnSpc>
                          <a:spcPct val="115000"/>
                        </a:lnSpc>
                        <a:spcAft>
                          <a:spcPts val="0"/>
                        </a:spcAft>
                      </a:pPr>
                      <a:r>
                        <a:rPr lang="en-US" sz="1600" dirty="0">
                          <a:effectLst/>
                        </a:rPr>
                        <a:t>Physical </a:t>
                      </a:r>
                      <a:r>
                        <a:rPr lang="en-US" sz="1600" dirty="0" smtClean="0">
                          <a:effectLst/>
                        </a:rPr>
                        <a:t>sciences</a:t>
                      </a:r>
                      <a:endParaRPr lang="en-AU" sz="1600" dirty="0">
                        <a:effectLst/>
                        <a:latin typeface="Calibri"/>
                        <a:ea typeface="Calibri"/>
                        <a:cs typeface="Times New Roman"/>
                      </a:endParaRPr>
                    </a:p>
                  </a:txBody>
                  <a:tcPr marL="68580" marR="68580" marT="0" marB="0">
                    <a:solidFill>
                      <a:schemeClr val="bg2">
                        <a:lumMod val="40000"/>
                        <a:lumOff val="60000"/>
                      </a:schemeClr>
                    </a:solidFill>
                  </a:tcPr>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a:effectLst/>
                        </a:rPr>
                        <a:t>Earth and space sciences</a:t>
                      </a:r>
                      <a:endParaRPr lang="en-AU" sz="1600" dirty="0">
                        <a:effectLst/>
                        <a:latin typeface="Calibri"/>
                        <a:ea typeface="Calibri"/>
                        <a:cs typeface="Times New Roman"/>
                      </a:endParaRPr>
                    </a:p>
                  </a:txBody>
                  <a:tcPr marL="68580" marR="68580" marT="0" marB="0"/>
                </a:tc>
              </a:tr>
              <a:tr h="370840">
                <a:tc rowSpan="4">
                  <a:txBody>
                    <a:bodyPr/>
                    <a:lstStyle/>
                    <a:p>
                      <a:pPr marL="0" algn="l" defTabSz="914400" rtl="0" eaLnBrk="1" latinLnBrk="0" hangingPunct="1"/>
                      <a:r>
                        <a:rPr lang="en-US" sz="1400" kern="1200" dirty="0" smtClean="0">
                          <a:effectLst/>
                        </a:rPr>
                        <a:t>Science as a Human Endeavour</a:t>
                      </a:r>
                      <a:endParaRPr lang="en-AU" sz="1400" kern="1200" dirty="0">
                        <a:solidFill>
                          <a:schemeClr val="dk1"/>
                        </a:solidFill>
                        <a:effectLst/>
                        <a:latin typeface="+mn-lt"/>
                        <a:ea typeface="+mn-ea"/>
                        <a:cs typeface="+mn-cs"/>
                      </a:endParaRPr>
                    </a:p>
                  </a:txBody>
                  <a:tcPr/>
                </a:tc>
                <a:tc rowSpan="2">
                  <a:txBody>
                    <a:bodyPr/>
                    <a:lstStyle/>
                    <a:p>
                      <a:pPr marL="0" algn="l" defTabSz="914400" rtl="0" eaLnBrk="1" latinLnBrk="0" hangingPunct="1">
                        <a:lnSpc>
                          <a:spcPct val="115000"/>
                        </a:lnSpc>
                        <a:spcAft>
                          <a:spcPts val="0"/>
                        </a:spcAft>
                      </a:pPr>
                      <a:r>
                        <a:rPr lang="en-US" sz="1600" kern="1200" dirty="0">
                          <a:effectLst/>
                        </a:rPr>
                        <a:t>Nature and development of science</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dirty="0">
                          <a:effectLst/>
                        </a:rPr>
                        <a:t>Physical </a:t>
                      </a:r>
                      <a:r>
                        <a:rPr lang="en-US" sz="1600" dirty="0" smtClean="0">
                          <a:effectLst/>
                        </a:rPr>
                        <a:t>sciences</a:t>
                      </a:r>
                      <a:endParaRPr lang="en-AU" sz="1600" dirty="0">
                        <a:effectLst/>
                        <a:latin typeface="Calibri"/>
                        <a:ea typeface="Calibri"/>
                        <a:cs typeface="Times New Roman"/>
                      </a:endParaRPr>
                    </a:p>
                  </a:txBody>
                  <a:tcPr marL="68580" marR="68580" marT="0" marB="0"/>
                </a:tc>
              </a:tr>
              <a:tr h="222488">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c vMerge="1">
                  <a:txBody>
                    <a:bodyPr/>
                    <a:lstStyle/>
                    <a:p>
                      <a:pPr marL="0" algn="l" defTabSz="914400" rtl="0" eaLnBrk="1" latinLnBrk="0" hangingPunct="1">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endParaRPr lang="en-AU" dirty="0"/>
                    </a:p>
                  </a:txBody>
                  <a:tcPr marL="68580" marR="68580" marT="0" marB="0"/>
                </a:tc>
              </a:tr>
              <a:tr h="148352">
                <a:tc vMerge="1">
                  <a:txBody>
                    <a:bodyPr/>
                    <a:lstStyle/>
                    <a:p>
                      <a:endParaRPr lang="en-AU"/>
                    </a:p>
                  </a:txBody>
                  <a:tcPr/>
                </a:tc>
                <a:tc rowSpan="2">
                  <a:txBody>
                    <a:bodyPr/>
                    <a:lstStyle/>
                    <a:p>
                      <a:pPr marL="0" algn="l" defTabSz="914400" rtl="0" eaLnBrk="1" latinLnBrk="0" hangingPunct="1">
                        <a:lnSpc>
                          <a:spcPct val="115000"/>
                        </a:lnSpc>
                        <a:spcAft>
                          <a:spcPts val="0"/>
                        </a:spcAft>
                      </a:pPr>
                      <a:r>
                        <a:rPr lang="en-US" sz="1600" kern="1200" dirty="0">
                          <a:effectLst/>
                        </a:rPr>
                        <a:t>Use and influence of science</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r>
              <a:tr h="211688">
                <a:tc vMerge="1">
                  <a:txBody>
                    <a:bodyPr/>
                    <a:lstStyle/>
                    <a:p>
                      <a:endParaRPr lang="en-AU" dirty="0"/>
                    </a:p>
                  </a:txBody>
                  <a:tcPr/>
                </a:tc>
                <a:tc vMerge="1">
                  <a:txBody>
                    <a:bodyPr/>
                    <a:lstStyle/>
                    <a:p>
                      <a:pPr marL="0" algn="l" defTabSz="914400" rtl="0" eaLnBrk="1" latinLnBrk="0" hangingPunct="1">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effectLst/>
                        </a:rPr>
                        <a:t>Science Inquiry Skills</a:t>
                      </a:r>
                    </a:p>
                    <a:p>
                      <a:endParaRPr lang="en-AU" dirty="0"/>
                    </a:p>
                  </a:txBody>
                  <a:tcPr>
                    <a:solidFill>
                      <a:schemeClr val="bg1">
                        <a:lumMod val="75000"/>
                      </a:schemeClr>
                    </a:solidFill>
                  </a:tcPr>
                </a:tc>
                <a:tc rowSpan="2">
                  <a:txBody>
                    <a:bodyPr/>
                    <a:lstStyle/>
                    <a:p>
                      <a:pPr>
                        <a:lnSpc>
                          <a:spcPct val="115000"/>
                        </a:lnSpc>
                        <a:spcAft>
                          <a:spcPts val="0"/>
                        </a:spcAft>
                      </a:pPr>
                      <a:r>
                        <a:rPr lang="en-US" sz="1600" kern="1200" dirty="0">
                          <a:effectLst/>
                        </a:rPr>
                        <a:t>Questioning and predicting</a:t>
                      </a:r>
                      <a:endParaRPr lang="en-AU" sz="1600" kern="1200" dirty="0">
                        <a:solidFill>
                          <a:schemeClr val="dk1"/>
                        </a:solidFill>
                        <a:effectLst/>
                        <a:latin typeface="Calibri"/>
                        <a:ea typeface="Calibri"/>
                        <a:cs typeface="Times New Roman"/>
                      </a:endParaRPr>
                    </a:p>
                  </a:txBody>
                  <a:tcPr marL="68580" marR="68580" marT="0" marB="0">
                    <a:solidFill>
                      <a:schemeClr val="bg2">
                        <a:lumMod val="40000"/>
                        <a:lumOff val="60000"/>
                      </a:schemeClr>
                    </a:solidFill>
                  </a:tcPr>
                </a:tc>
              </a:tr>
              <a:tr h="159152">
                <a:tc rowSpan="8">
                  <a:txBody>
                    <a:bodyPr/>
                    <a:lstStyle/>
                    <a:p>
                      <a:pPr marL="0" algn="l" defTabSz="914400" rtl="0" eaLnBrk="1" latinLnBrk="0" hangingPunct="1"/>
                      <a:r>
                        <a:rPr lang="en-AU" sz="1400" kern="1200" dirty="0" smtClean="0">
                          <a:effectLst/>
                        </a:rPr>
                        <a:t>Science Inquiry Skills</a:t>
                      </a:r>
                      <a:endParaRPr lang="en-AU" sz="1400" kern="1200" dirty="0">
                        <a:solidFill>
                          <a:schemeClr val="dk1"/>
                        </a:solidFill>
                        <a:effectLst/>
                        <a:latin typeface="+mn-lt"/>
                        <a:ea typeface="+mn-ea"/>
                        <a:cs typeface="+mn-cs"/>
                      </a:endParaRPr>
                    </a:p>
                  </a:txBody>
                  <a:tcPr>
                    <a:solidFill>
                      <a:schemeClr val="bg2">
                        <a:lumMod val="20000"/>
                        <a:lumOff val="80000"/>
                      </a:schemeClr>
                    </a:solidFill>
                  </a:tcPr>
                </a:tc>
                <a:tc rowSpan="2">
                  <a:txBody>
                    <a:bodyPr/>
                    <a:lstStyle/>
                    <a:p>
                      <a:pPr>
                        <a:lnSpc>
                          <a:spcPct val="115000"/>
                        </a:lnSpc>
                        <a:spcAft>
                          <a:spcPts val="0"/>
                        </a:spcAft>
                      </a:pPr>
                      <a:r>
                        <a:rPr lang="en-US" sz="1600" kern="1200" dirty="0">
                          <a:effectLst/>
                        </a:rPr>
                        <a:t>Questioning and predicting</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200888">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a:lnSpc>
                          <a:spcPct val="115000"/>
                        </a:lnSpc>
                        <a:spcAft>
                          <a:spcPts val="0"/>
                        </a:spcAft>
                      </a:pPr>
                      <a:r>
                        <a:rPr lang="en-US" sz="1600" kern="1200" dirty="0">
                          <a:effectLst/>
                        </a:rPr>
                        <a:t>Planning and conducting</a:t>
                      </a:r>
                      <a:endParaRPr lang="en-AU" sz="1600" kern="1200" dirty="0">
                        <a:solidFill>
                          <a:schemeClr val="dk1"/>
                        </a:solidFill>
                        <a:effectLst/>
                        <a:latin typeface="Calibri"/>
                        <a:ea typeface="Calibri"/>
                        <a:cs typeface="Times New Roman"/>
                      </a:endParaRPr>
                    </a:p>
                  </a:txBody>
                  <a:tcPr marL="68580" marR="68580" marT="0" marB="0"/>
                </a:tc>
              </a:tr>
              <a:tr h="169952">
                <a:tc vMerge="1">
                  <a:txBody>
                    <a:bodyPr/>
                    <a:lstStyle/>
                    <a:p>
                      <a:endParaRPr lang="en-AU"/>
                    </a:p>
                  </a:txBody>
                  <a:tcPr/>
                </a:tc>
                <a:tc rowSpan="2">
                  <a:txBody>
                    <a:bodyPr/>
                    <a:lstStyle/>
                    <a:p>
                      <a:pPr>
                        <a:lnSpc>
                          <a:spcPct val="115000"/>
                        </a:lnSpc>
                        <a:spcAft>
                          <a:spcPts val="0"/>
                        </a:spcAft>
                      </a:pPr>
                      <a:r>
                        <a:rPr lang="en-US" sz="1600" kern="1200" dirty="0">
                          <a:effectLst/>
                        </a:rPr>
                        <a:t>Planning and conducting</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r>
              <a:tr h="190088">
                <a:tc vMerge="1">
                  <a:txBody>
                    <a:bodyPr/>
                    <a:lstStyle/>
                    <a:p>
                      <a:endParaRPr lang="en-AU" dirty="0"/>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a:lnSpc>
                          <a:spcPct val="115000"/>
                        </a:lnSpc>
                        <a:spcAft>
                          <a:spcPts val="0"/>
                        </a:spcAft>
                      </a:pPr>
                      <a:r>
                        <a:rPr lang="en-US" sz="1600" b="1" kern="1200" dirty="0" smtClean="0">
                          <a:effectLst/>
                        </a:rPr>
                        <a:t>Recording and</a:t>
                      </a:r>
                      <a:r>
                        <a:rPr lang="en-US" sz="1600" b="1" kern="1200" baseline="0" dirty="0" smtClean="0">
                          <a:effectLst/>
                        </a:rPr>
                        <a:t> p</a:t>
                      </a:r>
                      <a:r>
                        <a:rPr lang="en-US" sz="1600" b="1" kern="1200" dirty="0" smtClean="0">
                          <a:effectLst/>
                        </a:rPr>
                        <a:t>rocessing</a:t>
                      </a:r>
                      <a:endParaRPr lang="en-AU" sz="1600" b="1" kern="1200" dirty="0">
                        <a:solidFill>
                          <a:schemeClr val="dk1"/>
                        </a:solidFill>
                        <a:effectLst/>
                        <a:latin typeface="Calibri"/>
                        <a:ea typeface="Calibri"/>
                        <a:cs typeface="Times New Roman"/>
                      </a:endParaRPr>
                    </a:p>
                  </a:txBody>
                  <a:tcPr marL="68580" marR="68580" marT="0" marB="0">
                    <a:solidFill>
                      <a:schemeClr val="bg2">
                        <a:lumMod val="40000"/>
                        <a:lumOff val="60000"/>
                      </a:schemeClr>
                    </a:solidFill>
                  </a:tcPr>
                </a:tc>
              </a:tr>
              <a:tr h="180752">
                <a:tc vMerge="1">
                  <a:txBody>
                    <a:bodyPr/>
                    <a:lstStyle/>
                    <a:p>
                      <a:endParaRPr lang="en-AU"/>
                    </a:p>
                  </a:txBody>
                  <a:tcPr/>
                </a:tc>
                <a:tc rowSpan="2">
                  <a:txBody>
                    <a:bodyPr/>
                    <a:lstStyle/>
                    <a:p>
                      <a:pPr>
                        <a:lnSpc>
                          <a:spcPct val="115000"/>
                        </a:lnSpc>
                        <a:spcAft>
                          <a:spcPts val="0"/>
                        </a:spcAft>
                      </a:pPr>
                      <a:r>
                        <a:rPr lang="en-US" sz="1600" kern="1200" dirty="0">
                          <a:effectLst/>
                        </a:rPr>
                        <a:t>Processing and </a:t>
                      </a:r>
                      <a:r>
                        <a:rPr lang="en-US" sz="1600" kern="1200" dirty="0" err="1">
                          <a:effectLst/>
                        </a:rPr>
                        <a:t>analysing</a:t>
                      </a:r>
                      <a:r>
                        <a:rPr lang="en-US" sz="1600" kern="1200" dirty="0">
                          <a:effectLst/>
                        </a:rPr>
                        <a:t> data and information</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370840">
                <a:tc vMerge="1">
                  <a:txBody>
                    <a:bodyPr/>
                    <a:lstStyle/>
                    <a:p>
                      <a:endParaRPr lang="en-AU" dirty="0"/>
                    </a:p>
                  </a:txBody>
                  <a:tcPr/>
                </a:tc>
                <a:tc vMerge="1">
                  <a:txBody>
                    <a:bodyPr/>
                    <a:lstStyle/>
                    <a:p>
                      <a:pPr>
                        <a:lnSpc>
                          <a:spcPct val="115000"/>
                        </a:lnSpc>
                        <a:spcAft>
                          <a:spcPts val="0"/>
                        </a:spcAft>
                      </a:pP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a:txBody>
                    <a:bodyPr/>
                    <a:lstStyle/>
                    <a:p>
                      <a:pPr>
                        <a:lnSpc>
                          <a:spcPct val="115000"/>
                        </a:lnSpc>
                        <a:spcAft>
                          <a:spcPts val="0"/>
                        </a:spcAft>
                      </a:pPr>
                      <a:r>
                        <a:rPr lang="en-US" sz="1600" b="1" kern="1200" dirty="0" err="1" smtClean="0">
                          <a:effectLst/>
                        </a:rPr>
                        <a:t>Analysing</a:t>
                      </a:r>
                      <a:r>
                        <a:rPr lang="en-US" sz="1600" b="1" kern="1200" baseline="0" dirty="0" smtClean="0">
                          <a:effectLst/>
                        </a:rPr>
                        <a:t> and e</a:t>
                      </a:r>
                      <a:r>
                        <a:rPr lang="en-US" sz="1600" b="1" kern="1200" dirty="0" smtClean="0">
                          <a:effectLst/>
                        </a:rPr>
                        <a:t>valuating</a:t>
                      </a:r>
                      <a:endParaRPr lang="en-AU" sz="1600" b="1" kern="1200" dirty="0">
                        <a:solidFill>
                          <a:schemeClr val="dk1"/>
                        </a:solidFill>
                        <a:effectLst/>
                        <a:latin typeface="Calibri"/>
                        <a:ea typeface="Calibri"/>
                        <a:cs typeface="Times New Roman"/>
                      </a:endParaRPr>
                    </a:p>
                  </a:txBody>
                  <a:tcPr marL="68580" marR="68580" marT="0" marB="0"/>
                </a:tc>
              </a:tr>
              <a:tr h="370840">
                <a:tc vMerge="1">
                  <a:txBody>
                    <a:bodyPr/>
                    <a:lstStyle/>
                    <a:p>
                      <a:endParaRPr lang="en-AU" dirty="0"/>
                    </a:p>
                  </a:txBody>
                  <a:tcPr/>
                </a:tc>
                <a:tc>
                  <a:txBody>
                    <a:bodyPr/>
                    <a:lstStyle/>
                    <a:p>
                      <a:pPr>
                        <a:lnSpc>
                          <a:spcPct val="115000"/>
                        </a:lnSpc>
                        <a:spcAft>
                          <a:spcPts val="0"/>
                        </a:spcAft>
                      </a:pPr>
                      <a:r>
                        <a:rPr lang="en-US" sz="1600" kern="1200" dirty="0">
                          <a:effectLst/>
                        </a:rPr>
                        <a:t>Evaluating</a:t>
                      </a:r>
                      <a:endParaRPr lang="en-AU" sz="1600" kern="1200" dirty="0">
                        <a:solidFill>
                          <a:schemeClr val="dk1"/>
                        </a:solidFill>
                        <a:effectLst/>
                        <a:latin typeface="Calibri"/>
                        <a:ea typeface="Calibri"/>
                        <a:cs typeface="Times New Roman"/>
                      </a:endParaRPr>
                    </a:p>
                  </a:txBody>
                  <a:tcPr marL="68580" marR="68580" marT="0" marB="0"/>
                </a:tc>
                <a:tc vMerge="1">
                  <a:txBody>
                    <a:bodyPr/>
                    <a:lstStyle/>
                    <a:p>
                      <a:endParaRPr lang="en-AU" dirty="0"/>
                    </a:p>
                  </a:txBody>
                  <a:tcPr/>
                </a:tc>
                <a:tc vMerge="1">
                  <a:txBody>
                    <a:bodyPr/>
                    <a:lstStyle/>
                    <a:p>
                      <a:endParaRPr lang="en-AU"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Communicating</a:t>
                      </a:r>
                      <a:endParaRPr lang="en-AU" sz="1600" kern="1200" dirty="0" smtClean="0">
                        <a:effectLst/>
                      </a:endParaRPr>
                    </a:p>
                    <a:p>
                      <a:endParaRPr lang="en-AU" dirty="0"/>
                    </a:p>
                  </a:txBody>
                  <a:tcPr/>
                </a:tc>
              </a:tr>
              <a:tr h="291284">
                <a:tc vMerge="1">
                  <a:txBody>
                    <a:bodyPr/>
                    <a:lstStyle/>
                    <a:p>
                      <a:endParaRPr lang="en-AU"/>
                    </a:p>
                  </a:txBody>
                  <a:tcPr/>
                </a:tc>
                <a:tc>
                  <a:txBody>
                    <a:bodyPr/>
                    <a:lstStyle/>
                    <a:p>
                      <a:pPr marL="0" algn="l" defTabSz="914400" rtl="0" eaLnBrk="1" latinLnBrk="0" hangingPunct="1">
                        <a:lnSpc>
                          <a:spcPct val="115000"/>
                        </a:lnSpc>
                        <a:spcAft>
                          <a:spcPts val="0"/>
                        </a:spcAft>
                      </a:pPr>
                      <a:r>
                        <a:rPr lang="en-US" sz="1600" kern="1200" dirty="0">
                          <a:effectLst/>
                        </a:rPr>
                        <a:t>Communicating</a:t>
                      </a:r>
                      <a:endParaRPr lang="en-AU" sz="1600" kern="1200" dirty="0">
                        <a:solidFill>
                          <a:schemeClr val="dk1"/>
                        </a:solidFill>
                        <a:effectLst/>
                        <a:latin typeface="Calibri"/>
                        <a:ea typeface="Calibri"/>
                        <a:cs typeface="Times New Roman"/>
                      </a:endParaRPr>
                    </a:p>
                  </a:txBody>
                  <a:tcPr marL="68580" marR="68580" marT="0" marB="0">
                    <a:solidFill>
                      <a:schemeClr val="bg2">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r>
            </a:tbl>
          </a:graphicData>
        </a:graphic>
      </p:graphicFrame>
    </p:spTree>
    <p:extLst>
      <p:ext uri="{BB962C8B-B14F-4D97-AF65-F5344CB8AC3E}">
        <p14:creationId xmlns:p14="http://schemas.microsoft.com/office/powerpoint/2010/main" val="36103061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Sequencing scientific skills</a:t>
            </a:r>
            <a:endParaRPr lang="en-AU" dirty="0"/>
          </a:p>
        </p:txBody>
      </p:sp>
      <p:sp>
        <p:nvSpPr>
          <p:cNvPr id="3" name="Content Placeholder 2"/>
          <p:cNvSpPr>
            <a:spLocks noGrp="1"/>
          </p:cNvSpPr>
          <p:nvPr>
            <p:ph idx="1"/>
          </p:nvPr>
        </p:nvSpPr>
        <p:spPr>
          <a:xfrm>
            <a:off x="395536" y="1484784"/>
            <a:ext cx="8280920" cy="720080"/>
          </a:xfrm>
        </p:spPr>
        <p:txBody>
          <a:bodyPr/>
          <a:lstStyle/>
          <a:p>
            <a:pPr marL="0" indent="0" algn="ctr">
              <a:buNone/>
            </a:pPr>
            <a:r>
              <a:rPr lang="en-AU" sz="2000" dirty="0" smtClean="0"/>
              <a:t>The development of scientific skills can be mapped as a continuum, for example, the measurement and recording of data:</a:t>
            </a:r>
            <a:endParaRPr lang="en-AU" sz="2000" dirty="0"/>
          </a:p>
        </p:txBody>
      </p:sp>
      <p:graphicFrame>
        <p:nvGraphicFramePr>
          <p:cNvPr id="4" name="Table 3"/>
          <p:cNvGraphicFramePr>
            <a:graphicFrameLocks noGrp="1"/>
          </p:cNvGraphicFramePr>
          <p:nvPr>
            <p:extLst>
              <p:ext uri="{D42A27DB-BD31-4B8C-83A1-F6EECF244321}">
                <p14:modId xmlns:p14="http://schemas.microsoft.com/office/powerpoint/2010/main" val="2545625655"/>
              </p:ext>
            </p:extLst>
          </p:nvPr>
        </p:nvGraphicFramePr>
        <p:xfrm>
          <a:off x="323528" y="2204864"/>
          <a:ext cx="8568952" cy="3723640"/>
        </p:xfrm>
        <a:graphic>
          <a:graphicData uri="http://schemas.openxmlformats.org/drawingml/2006/table">
            <a:tbl>
              <a:tblPr firstRow="1" bandRow="1">
                <a:tableStyleId>{5C22544A-7EE6-4342-B048-85BDC9FD1C3A}</a:tableStyleId>
              </a:tblPr>
              <a:tblGrid>
                <a:gridCol w="1584176"/>
                <a:gridCol w="1584176"/>
                <a:gridCol w="1656184"/>
                <a:gridCol w="1656184"/>
                <a:gridCol w="2088232"/>
              </a:tblGrid>
              <a:tr h="370840">
                <a:tc>
                  <a:txBody>
                    <a:bodyPr/>
                    <a:lstStyle/>
                    <a:p>
                      <a:pPr algn="ctr"/>
                      <a:r>
                        <a:rPr lang="en-AU" dirty="0" smtClean="0"/>
                        <a:t>Levels </a:t>
                      </a:r>
                      <a:r>
                        <a:rPr lang="en-AU" baseline="0" dirty="0" smtClean="0"/>
                        <a:t>F-2</a:t>
                      </a:r>
                    </a:p>
                  </a:txBody>
                  <a:tcPr/>
                </a:tc>
                <a:tc>
                  <a:txBody>
                    <a:bodyPr/>
                    <a:lstStyle/>
                    <a:p>
                      <a:pPr algn="ctr"/>
                      <a:r>
                        <a:rPr lang="en-AU" dirty="0" smtClean="0"/>
                        <a:t>Levels 3&amp;4</a:t>
                      </a:r>
                      <a:endParaRPr lang="en-AU" dirty="0"/>
                    </a:p>
                  </a:txBody>
                  <a:tcPr/>
                </a:tc>
                <a:tc>
                  <a:txBody>
                    <a:bodyPr/>
                    <a:lstStyle/>
                    <a:p>
                      <a:pPr algn="ctr"/>
                      <a:r>
                        <a:rPr lang="en-AU" dirty="0" smtClean="0"/>
                        <a:t>Levels 5&amp;6</a:t>
                      </a:r>
                      <a:endParaRPr lang="en-AU" dirty="0"/>
                    </a:p>
                  </a:txBody>
                  <a:tcPr/>
                </a:tc>
                <a:tc>
                  <a:txBody>
                    <a:bodyPr/>
                    <a:lstStyle/>
                    <a:p>
                      <a:pPr algn="ctr"/>
                      <a:r>
                        <a:rPr lang="en-AU" dirty="0" smtClean="0"/>
                        <a:t>Levels 7&amp;8</a:t>
                      </a:r>
                      <a:endParaRPr lang="en-AU" dirty="0"/>
                    </a:p>
                  </a:txBody>
                  <a:tcPr/>
                </a:tc>
                <a:tc>
                  <a:txBody>
                    <a:bodyPr/>
                    <a:lstStyle/>
                    <a:p>
                      <a:pPr algn="ctr"/>
                      <a:r>
                        <a:rPr lang="en-AU" dirty="0" smtClean="0"/>
                        <a:t>Levels 9&amp;10</a:t>
                      </a:r>
                      <a:endParaRPr lang="en-AU" dirty="0"/>
                    </a:p>
                  </a:txBody>
                  <a:tcPr/>
                </a:tc>
              </a:tr>
              <a:tr h="370840">
                <a:tc>
                  <a:txBody>
                    <a:bodyPr/>
                    <a:lstStyle/>
                    <a:p>
                      <a:r>
                        <a:rPr lang="en-AU" sz="1600" dirty="0" smtClean="0"/>
                        <a:t>Use informal measurements</a:t>
                      </a:r>
                      <a:r>
                        <a:rPr lang="en-AU" sz="1600" baseline="0" dirty="0" smtClean="0"/>
                        <a:t> in the collection and recording of observations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Use formal measurements</a:t>
                      </a:r>
                      <a:r>
                        <a:rPr lang="en-AU" sz="1600" baseline="0" dirty="0" smtClean="0"/>
                        <a:t> in the collection and recording of observations</a:t>
                      </a:r>
                      <a:endParaRPr lang="en-AU" sz="1600" dirty="0" smtClean="0"/>
                    </a:p>
                  </a:txBody>
                  <a:tcPr/>
                </a:tc>
                <a:tc rowSpan="2">
                  <a:txBody>
                    <a:bodyPr/>
                    <a:lstStyle/>
                    <a:p>
                      <a:r>
                        <a:rPr lang="en-AU" sz="1600" kern="1200" dirty="0" smtClean="0">
                          <a:solidFill>
                            <a:schemeClr val="dk1"/>
                          </a:solidFill>
                          <a:latin typeface="+mn-lt"/>
                          <a:ea typeface="+mn-ea"/>
                          <a:cs typeface="+mn-cs"/>
                        </a:rPr>
                        <a:t>Construct and use a range of representations, including tables and graphs, to record, represent and describe observations, patterns or relationships in data</a:t>
                      </a:r>
                      <a:endParaRPr lang="en-AU" sz="1600" kern="1200" dirty="0">
                        <a:solidFill>
                          <a:schemeClr val="dk1"/>
                        </a:solidFill>
                        <a:latin typeface="+mn-lt"/>
                        <a:ea typeface="+mn-ea"/>
                        <a:cs typeface="+mn-cs"/>
                      </a:endParaRPr>
                    </a:p>
                  </a:txBody>
                  <a:tcPr/>
                </a:tc>
                <a:tc rowSpan="2">
                  <a:txBody>
                    <a:bodyPr/>
                    <a:lstStyle/>
                    <a:p>
                      <a:r>
                        <a:rPr lang="en-AU" sz="1600" kern="1200" dirty="0" smtClean="0">
                          <a:solidFill>
                            <a:schemeClr val="dk1"/>
                          </a:solidFill>
                          <a:latin typeface="+mn-lt"/>
                          <a:ea typeface="+mn-ea"/>
                          <a:cs typeface="+mn-cs"/>
                        </a:rPr>
                        <a:t>Construct and use a range of representations …to record  and summarise</a:t>
                      </a:r>
                      <a:r>
                        <a:rPr lang="en-AU" sz="1600" kern="1200" baseline="0" dirty="0" smtClean="0">
                          <a:solidFill>
                            <a:schemeClr val="dk1"/>
                          </a:solidFill>
                          <a:latin typeface="+mn-lt"/>
                          <a:ea typeface="+mn-ea"/>
                          <a:cs typeface="+mn-cs"/>
                        </a:rPr>
                        <a:t> </a:t>
                      </a:r>
                      <a:r>
                        <a:rPr lang="en-AU" sz="1600" kern="1200" dirty="0" smtClean="0">
                          <a:solidFill>
                            <a:schemeClr val="dk1"/>
                          </a:solidFill>
                          <a:latin typeface="+mn-lt"/>
                          <a:ea typeface="+mn-ea"/>
                          <a:cs typeface="+mn-cs"/>
                        </a:rPr>
                        <a:t>data from</a:t>
                      </a:r>
                      <a:r>
                        <a:rPr lang="en-AU" sz="1600" kern="1200" baseline="0" dirty="0" smtClean="0">
                          <a:solidFill>
                            <a:schemeClr val="dk1"/>
                          </a:solidFill>
                          <a:latin typeface="+mn-lt"/>
                          <a:ea typeface="+mn-ea"/>
                          <a:cs typeface="+mn-cs"/>
                        </a:rPr>
                        <a:t> students’ own investigations …, and to represent and analyse patterns and relationships</a:t>
                      </a:r>
                      <a:endParaRPr lang="en-AU" sz="1600" kern="1200" dirty="0">
                        <a:solidFill>
                          <a:schemeClr val="dk1"/>
                        </a:solidFill>
                        <a:latin typeface="+mn-lt"/>
                        <a:ea typeface="+mn-ea"/>
                        <a:cs typeface="+mn-cs"/>
                      </a:endParaRPr>
                    </a:p>
                  </a:txBody>
                  <a:tcPr/>
                </a:tc>
                <a:tc rowSpan="2">
                  <a:txBody>
                    <a:bodyPr/>
                    <a:lstStyle/>
                    <a:p>
                      <a:r>
                        <a:rPr lang="en-AU" sz="1600" kern="1200" dirty="0" smtClean="0">
                          <a:solidFill>
                            <a:schemeClr val="dk1"/>
                          </a:solidFill>
                          <a:latin typeface="+mn-lt"/>
                          <a:ea typeface="+mn-ea"/>
                          <a:cs typeface="+mn-cs"/>
                        </a:rPr>
                        <a:t>Construct and use a range of representations … to record and summarise</a:t>
                      </a:r>
                      <a:r>
                        <a:rPr lang="en-AU" sz="1600" kern="1200" baseline="0" dirty="0" smtClean="0">
                          <a:solidFill>
                            <a:schemeClr val="dk1"/>
                          </a:solidFill>
                          <a:latin typeface="+mn-lt"/>
                          <a:ea typeface="+mn-ea"/>
                          <a:cs typeface="+mn-cs"/>
                        </a:rPr>
                        <a:t> </a:t>
                      </a:r>
                      <a:r>
                        <a:rPr lang="en-AU" sz="1600" kern="1200" dirty="0" smtClean="0">
                          <a:solidFill>
                            <a:schemeClr val="dk1"/>
                          </a:solidFill>
                          <a:latin typeface="+mn-lt"/>
                          <a:ea typeface="+mn-ea"/>
                          <a:cs typeface="+mn-cs"/>
                        </a:rPr>
                        <a:t>data…</a:t>
                      </a:r>
                      <a:r>
                        <a:rPr lang="en-AU" sz="1600" kern="1200" baseline="0" dirty="0" smtClean="0">
                          <a:solidFill>
                            <a:schemeClr val="dk1"/>
                          </a:solidFill>
                          <a:latin typeface="+mn-lt"/>
                          <a:ea typeface="+mn-ea"/>
                          <a:cs typeface="+mn-cs"/>
                        </a:rPr>
                        <a:t>, to represent qualitative and quantitative </a:t>
                      </a:r>
                      <a:r>
                        <a:rPr lang="en-AU" sz="1600" kern="1200" dirty="0" smtClean="0">
                          <a:solidFill>
                            <a:schemeClr val="dk1"/>
                          </a:solidFill>
                          <a:latin typeface="+mn-lt"/>
                          <a:ea typeface="+mn-ea"/>
                          <a:cs typeface="+mn-cs"/>
                        </a:rPr>
                        <a:t>relationships in data, and distinguish between discrete and continuous data</a:t>
                      </a:r>
                      <a:endParaRPr lang="en-AU" sz="1600" kern="1200" dirty="0">
                        <a:solidFill>
                          <a:schemeClr val="dk1"/>
                        </a:solidFill>
                        <a:latin typeface="+mn-lt"/>
                        <a:ea typeface="+mn-ea"/>
                        <a:cs typeface="+mn-cs"/>
                      </a:endParaRPr>
                    </a:p>
                  </a:txBody>
                  <a:tcPr/>
                </a:tc>
              </a:tr>
              <a:tr h="370840">
                <a:tc>
                  <a:txBody>
                    <a:bodyPr/>
                    <a:lstStyle/>
                    <a:p>
                      <a:r>
                        <a:rPr lang="en-AU" sz="1600" dirty="0" smtClean="0"/>
                        <a:t>Use a range of methods, including… provided tables to sort information</a:t>
                      </a:r>
                      <a:endParaRPr lang="en-AU" sz="1600" dirty="0"/>
                    </a:p>
                  </a:txBody>
                  <a:tcPr/>
                </a:tc>
                <a:tc>
                  <a:txBody>
                    <a:bodyPr/>
                    <a:lstStyle/>
                    <a:p>
                      <a:r>
                        <a:rPr lang="en-AU" sz="1600" kern="1200" baseline="0" dirty="0" smtClean="0">
                          <a:solidFill>
                            <a:schemeClr val="dk1"/>
                          </a:solidFill>
                          <a:latin typeface="+mn-lt"/>
                          <a:ea typeface="+mn-ea"/>
                          <a:cs typeface="+mn-cs"/>
                        </a:rPr>
                        <a:t>Use a range of methods including… column graphs to represent data and identify patterns…</a:t>
                      </a:r>
                      <a:endParaRPr lang="en-AU" sz="1600" kern="1200" baseline="0" dirty="0">
                        <a:solidFill>
                          <a:schemeClr val="dk1"/>
                        </a:solidFill>
                        <a:latin typeface="+mn-lt"/>
                        <a:ea typeface="+mn-ea"/>
                        <a:cs typeface="+mn-cs"/>
                      </a:endParaRPr>
                    </a:p>
                  </a:txBody>
                  <a:tcPr/>
                </a:tc>
                <a:tc vMerge="1">
                  <a:txBody>
                    <a:bodyPr/>
                    <a:lstStyle/>
                    <a:p>
                      <a:endParaRPr lang="en-AU" dirty="0"/>
                    </a:p>
                  </a:txBody>
                  <a:tcPr/>
                </a:tc>
                <a:tc vMerge="1">
                  <a:txBody>
                    <a:bodyPr/>
                    <a:lstStyle/>
                    <a:p>
                      <a:endParaRPr lang="en-AU" dirty="0"/>
                    </a:p>
                  </a:txBody>
                  <a:tcPr/>
                </a:tc>
                <a:tc vMerge="1">
                  <a:txBody>
                    <a:bodyPr/>
                    <a:lstStyle/>
                    <a:p>
                      <a:endParaRPr lang="en-AU" dirty="0"/>
                    </a:p>
                  </a:txBody>
                  <a:tcPr/>
                </a:tc>
              </a:tr>
            </a:tbl>
          </a:graphicData>
        </a:graphic>
      </p:graphicFrame>
    </p:spTree>
    <p:extLst>
      <p:ext uri="{BB962C8B-B14F-4D97-AF65-F5344CB8AC3E}">
        <p14:creationId xmlns:p14="http://schemas.microsoft.com/office/powerpoint/2010/main" val="34365890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2000" dirty="0"/>
              <a:t>© Victorian Curriculum and Assessment Authority </a:t>
            </a:r>
            <a:r>
              <a:rPr lang="en-AU" sz="2000" dirty="0" smtClean="0"/>
              <a:t>2015</a:t>
            </a:r>
            <a:endParaRPr lang="en-AU" sz="2000" dirty="0"/>
          </a:p>
        </p:txBody>
      </p:sp>
      <p:sp>
        <p:nvSpPr>
          <p:cNvPr id="3" name="Content Placeholder 2"/>
          <p:cNvSpPr>
            <a:spLocks noGrp="1"/>
          </p:cNvSpPr>
          <p:nvPr>
            <p:ph idx="1"/>
          </p:nvPr>
        </p:nvSpPr>
        <p:spPr>
          <a:xfrm>
            <a:off x="467544" y="1628800"/>
            <a:ext cx="8280920" cy="4752528"/>
          </a:xfrm>
        </p:spPr>
        <p:txBody>
          <a:bodyPr/>
          <a:lstStyle/>
          <a:p>
            <a:pPr>
              <a:lnSpc>
                <a:spcPct val="80000"/>
              </a:lnSpc>
              <a:buFont typeface="Wingdings" panose="05000000000000000000" pitchFamily="2" charset="2"/>
              <a:buChar char="§"/>
            </a:pPr>
            <a:r>
              <a:rPr lang="en-US" sz="3200" dirty="0" smtClean="0">
                <a:solidFill>
                  <a:srgbClr val="2A5686"/>
                </a:solidFill>
              </a:rPr>
              <a:t>Third </a:t>
            </a:r>
            <a:r>
              <a:rPr lang="en-US" sz="3200" dirty="0">
                <a:solidFill>
                  <a:srgbClr val="2A5686"/>
                </a:solidFill>
              </a:rPr>
              <a:t>parties may own copyright in some content included in this presentation, as indicated. </a:t>
            </a:r>
          </a:p>
          <a:p>
            <a:pPr>
              <a:lnSpc>
                <a:spcPct val="80000"/>
              </a:lnSpc>
              <a:buFont typeface="Wingdings" panose="05000000000000000000" pitchFamily="2" charset="2"/>
              <a:buChar char="§"/>
            </a:pPr>
            <a:r>
              <a:rPr lang="en-US" sz="3200" dirty="0">
                <a:solidFill>
                  <a:srgbClr val="2A5686"/>
                </a:solidFill>
              </a:rPr>
              <a:t>The term </a:t>
            </a:r>
            <a:r>
              <a:rPr lang="en-US" sz="3200" dirty="0">
                <a:solidFill>
                  <a:srgbClr val="306278"/>
                </a:solidFill>
              </a:rPr>
              <a:t>VCE </a:t>
            </a:r>
            <a:r>
              <a:rPr lang="en-US" sz="3200" dirty="0">
                <a:solidFill>
                  <a:srgbClr val="2A5686"/>
                </a:solidFill>
              </a:rPr>
              <a:t>and associated logos are registered trademarks of the VCAA.</a:t>
            </a:r>
          </a:p>
          <a:p>
            <a:pPr>
              <a:lnSpc>
                <a:spcPct val="80000"/>
              </a:lnSpc>
              <a:buFont typeface="Wingdings" panose="05000000000000000000" pitchFamily="2" charset="2"/>
              <a:buChar char="§"/>
            </a:pPr>
            <a:r>
              <a:rPr lang="en-US" sz="3200" dirty="0">
                <a:solidFill>
                  <a:srgbClr val="2A5686"/>
                </a:solidFill>
              </a:rPr>
              <a:t>VCAA content may be used in accordance with the VCAA’s Intellectual Property and Copyright </a:t>
            </a:r>
            <a:r>
              <a:rPr lang="en-US" sz="3200" dirty="0" smtClean="0">
                <a:solidFill>
                  <a:srgbClr val="2A5686"/>
                </a:solidFill>
              </a:rPr>
              <a:t>Policy: </a:t>
            </a:r>
          </a:p>
          <a:p>
            <a:pPr marL="0" indent="0">
              <a:lnSpc>
                <a:spcPct val="80000"/>
              </a:lnSpc>
              <a:buNone/>
            </a:pPr>
            <a:r>
              <a:rPr lang="en-US" sz="2800" dirty="0" smtClean="0">
                <a:solidFill>
                  <a:srgbClr val="2A5686"/>
                </a:solidFill>
              </a:rPr>
              <a:t>http</a:t>
            </a:r>
            <a:r>
              <a:rPr lang="en-US" sz="2800" dirty="0">
                <a:solidFill>
                  <a:srgbClr val="2A5686"/>
                </a:solidFill>
              </a:rPr>
              <a:t>://</a:t>
            </a:r>
            <a:r>
              <a:rPr lang="en-US" sz="2800" dirty="0" smtClean="0">
                <a:solidFill>
                  <a:srgbClr val="2A5686"/>
                </a:solidFill>
              </a:rPr>
              <a:t>www.vcaa.vic.edu.au/Pages/aboutus/policies/policy-copyright.aspx</a:t>
            </a:r>
          </a:p>
          <a:p>
            <a:pPr marL="0" indent="0">
              <a:lnSpc>
                <a:spcPct val="80000"/>
              </a:lnSpc>
              <a:buNone/>
            </a:pPr>
            <a:endParaRPr lang="en-AU" dirty="0"/>
          </a:p>
          <a:p>
            <a:pPr marL="0" indent="0">
              <a:buNone/>
            </a:pPr>
            <a:endParaRPr lang="en-AU" dirty="0"/>
          </a:p>
        </p:txBody>
      </p:sp>
    </p:spTree>
    <p:extLst>
      <p:ext uri="{BB962C8B-B14F-4D97-AF65-F5344CB8AC3E}">
        <p14:creationId xmlns:p14="http://schemas.microsoft.com/office/powerpoint/2010/main" val="17208262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568952" cy="843880"/>
          </a:xfrm>
        </p:spPr>
        <p:txBody>
          <a:bodyPr/>
          <a:lstStyle/>
          <a:p>
            <a:r>
              <a:rPr lang="en-AU" sz="4000" dirty="0"/>
              <a:t>Science skills F-12 continuum</a:t>
            </a:r>
            <a:endParaRPr lang="en-A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568724"/>
              </p:ext>
            </p:extLst>
          </p:nvPr>
        </p:nvGraphicFramePr>
        <p:xfrm>
          <a:off x="467544" y="1628800"/>
          <a:ext cx="8352928" cy="4394200"/>
        </p:xfrm>
        <a:graphic>
          <a:graphicData uri="http://schemas.openxmlformats.org/drawingml/2006/table">
            <a:tbl>
              <a:tblPr firstRow="1" bandRow="1">
                <a:tableStyleId>{5C22544A-7EE6-4342-B048-85BDC9FD1C3A}</a:tableStyleId>
              </a:tblPr>
              <a:tblGrid>
                <a:gridCol w="3087040"/>
                <a:gridCol w="5265888"/>
              </a:tblGrid>
              <a:tr h="370840">
                <a:tc>
                  <a:txBody>
                    <a:bodyPr/>
                    <a:lstStyle/>
                    <a:p>
                      <a:r>
                        <a:rPr lang="en-AU" dirty="0" smtClean="0"/>
                        <a:t>Victorian Curriculum Science Inquiry Skills</a:t>
                      </a:r>
                      <a:endParaRPr lang="en-AU" dirty="0"/>
                    </a:p>
                  </a:txBody>
                  <a:tcPr/>
                </a:tc>
                <a:tc>
                  <a:txBody>
                    <a:bodyPr/>
                    <a:lstStyle/>
                    <a:p>
                      <a:r>
                        <a:rPr lang="en-AU" dirty="0" smtClean="0"/>
                        <a:t>VCE key science</a:t>
                      </a:r>
                      <a:r>
                        <a:rPr lang="en-AU" baseline="0" dirty="0" smtClean="0"/>
                        <a:t> skills</a:t>
                      </a:r>
                      <a:endParaRPr lang="en-AU" dirty="0"/>
                    </a:p>
                  </a:txBody>
                  <a:tcPr/>
                </a:tc>
              </a:tr>
              <a:tr h="370840">
                <a:tc>
                  <a:txBody>
                    <a:bodyPr/>
                    <a:lstStyle/>
                    <a:p>
                      <a:r>
                        <a:rPr lang="en-AU" dirty="0" smtClean="0"/>
                        <a:t>Questioning and predicting</a:t>
                      </a:r>
                      <a:endParaRPr lang="en-AU" dirty="0"/>
                    </a:p>
                  </a:txBody>
                  <a:tcPr/>
                </a:tc>
                <a:tc>
                  <a:txBody>
                    <a:bodyPr/>
                    <a:lstStyle/>
                    <a:p>
                      <a:r>
                        <a:rPr lang="en-AU" dirty="0" smtClean="0"/>
                        <a:t>Develop aims and questions, formulate hypotheses and make predictions</a:t>
                      </a:r>
                      <a:endParaRPr lang="en-AU" dirty="0"/>
                    </a:p>
                  </a:txBody>
                  <a:tcPr/>
                </a:tc>
              </a:tr>
              <a:tr h="370840">
                <a:tc>
                  <a:txBody>
                    <a:bodyPr/>
                    <a:lstStyle/>
                    <a:p>
                      <a:r>
                        <a:rPr lang="en-AU" dirty="0" smtClean="0"/>
                        <a:t>Planning and conducting</a:t>
                      </a:r>
                      <a:endParaRPr lang="en-AU" dirty="0"/>
                    </a:p>
                  </a:txBody>
                  <a:tcPr/>
                </a:tc>
                <a:tc>
                  <a:txBody>
                    <a:bodyPr/>
                    <a:lstStyle/>
                    <a:p>
                      <a:pPr marL="285750" indent="-285750">
                        <a:buFont typeface="Arial" panose="020B0604020202020204" pitchFamily="34" charset="0"/>
                        <a:buChar char="•"/>
                      </a:pPr>
                      <a:r>
                        <a:rPr lang="en-AU" dirty="0" smtClean="0"/>
                        <a:t>Plan and undertake investigations</a:t>
                      </a:r>
                    </a:p>
                    <a:p>
                      <a:pPr marL="285750" indent="-285750">
                        <a:buFont typeface="Arial" panose="020B0604020202020204" pitchFamily="34" charset="0"/>
                        <a:buChar char="•"/>
                      </a:pPr>
                      <a:r>
                        <a:rPr lang="en-AU" dirty="0" smtClean="0"/>
                        <a:t>Comply with safety and ethical</a:t>
                      </a:r>
                      <a:r>
                        <a:rPr lang="en-AU" baseline="0" dirty="0" smtClean="0"/>
                        <a:t> guidelines</a:t>
                      </a:r>
                    </a:p>
                    <a:p>
                      <a:pPr marL="285750" indent="-285750">
                        <a:buFont typeface="Arial" panose="020B0604020202020204" pitchFamily="34" charset="0"/>
                        <a:buChar char="•"/>
                      </a:pPr>
                      <a:r>
                        <a:rPr lang="en-AU" b="1" baseline="0" dirty="0" smtClean="0"/>
                        <a:t>Conduct investigations </a:t>
                      </a:r>
                      <a:r>
                        <a:rPr lang="en-AU" baseline="0" dirty="0" smtClean="0"/>
                        <a:t>to collect and record data</a:t>
                      </a:r>
                      <a:endParaRPr lang="en-AU" dirty="0"/>
                    </a:p>
                  </a:txBody>
                  <a:tcPr/>
                </a:tc>
              </a:tr>
              <a:tr h="370840">
                <a:tc>
                  <a:txBody>
                    <a:bodyPr/>
                    <a:lstStyle/>
                    <a:p>
                      <a:r>
                        <a:rPr lang="en-AU" dirty="0" smtClean="0"/>
                        <a:t>Recording</a:t>
                      </a:r>
                      <a:r>
                        <a:rPr lang="en-AU" baseline="0" dirty="0" smtClean="0"/>
                        <a:t> and p</a:t>
                      </a:r>
                      <a:r>
                        <a:rPr lang="en-AU" dirty="0" smtClean="0"/>
                        <a:t>rocessing</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Conduct investigations to </a:t>
                      </a:r>
                      <a:r>
                        <a:rPr lang="en-AU" b="1" baseline="0" dirty="0" smtClean="0"/>
                        <a:t>collect and record data</a:t>
                      </a:r>
                      <a:endParaRPr lang="en-AU" b="1" dirty="0" smtClean="0"/>
                    </a:p>
                  </a:txBody>
                  <a:tcPr/>
                </a:tc>
              </a:tr>
              <a:tr h="370840">
                <a:tc>
                  <a:txBody>
                    <a:bodyPr/>
                    <a:lstStyle/>
                    <a:p>
                      <a:r>
                        <a:rPr lang="en-AU" dirty="0" smtClean="0"/>
                        <a:t>Analysing</a:t>
                      </a:r>
                      <a:r>
                        <a:rPr lang="en-AU" baseline="0" dirty="0" smtClean="0"/>
                        <a:t> and e</a:t>
                      </a:r>
                      <a:r>
                        <a:rPr lang="en-AU" dirty="0" smtClean="0"/>
                        <a:t>valuating</a:t>
                      </a:r>
                      <a:endParaRPr lang="en-AU"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Analyse and evaluate data, methods and scientific models</a:t>
                      </a:r>
                    </a:p>
                    <a:p>
                      <a:pPr marL="285750" indent="-285750">
                        <a:buFont typeface="Arial" panose="020B0604020202020204" pitchFamily="34" charset="0"/>
                        <a:buChar char="•"/>
                      </a:pPr>
                      <a:r>
                        <a:rPr lang="en-AU" dirty="0" smtClean="0"/>
                        <a:t>Draw evidence-based conclusions</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Communicating</a:t>
                      </a:r>
                    </a:p>
                  </a:txBody>
                  <a:tcPr/>
                </a:tc>
                <a:tc>
                  <a:txBody>
                    <a:bodyPr/>
                    <a:lstStyle/>
                    <a:p>
                      <a:r>
                        <a:rPr lang="en-AU" dirty="0" smtClean="0"/>
                        <a:t>Communicate and explain scientific ideas</a:t>
                      </a:r>
                      <a:endParaRPr lang="en-AU" dirty="0"/>
                    </a:p>
                  </a:txBody>
                  <a:tcPr/>
                </a:tc>
              </a:tr>
            </a:tbl>
          </a:graphicData>
        </a:graphic>
      </p:graphicFrame>
    </p:spTree>
    <p:extLst>
      <p:ext uri="{BB962C8B-B14F-4D97-AF65-F5344CB8AC3E}">
        <p14:creationId xmlns:p14="http://schemas.microsoft.com/office/powerpoint/2010/main" val="11717269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062664" cy="720080"/>
          </a:xfrm>
        </p:spPr>
        <p:txBody>
          <a:bodyPr/>
          <a:lstStyle/>
          <a:p>
            <a:r>
              <a:rPr lang="en-AU" sz="3200" dirty="0" smtClean="0"/>
              <a:t>Activity: Is paw size related to height?</a:t>
            </a:r>
            <a:endParaRPr lang="en-AU" sz="3200" dirty="0"/>
          </a:p>
        </p:txBody>
      </p:sp>
      <p:pic>
        <p:nvPicPr>
          <p:cNvPr id="4" name="Content Placeholder 3" descr="C:\Users\08502768\AppData\Local\Microsoft\Windows\Temporary Internet Files\Content.Outlook\3WTS26HV\photo (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9246" y="2600908"/>
            <a:ext cx="3816424" cy="3168352"/>
          </a:xfrm>
          <a:prstGeom prst="rect">
            <a:avLst/>
          </a:prstGeom>
          <a:noFill/>
          <a:ln>
            <a:noFill/>
          </a:ln>
        </p:spPr>
      </p:pic>
      <p:sp>
        <p:nvSpPr>
          <p:cNvPr id="5" name="TextBox 4"/>
          <p:cNvSpPr txBox="1"/>
          <p:nvPr/>
        </p:nvSpPr>
        <p:spPr>
          <a:xfrm>
            <a:off x="4067944" y="2276872"/>
            <a:ext cx="4536504" cy="3785652"/>
          </a:xfrm>
          <a:prstGeom prst="rect">
            <a:avLst/>
          </a:prstGeom>
          <a:solidFill>
            <a:srgbClr val="FFCC99"/>
          </a:solidFill>
          <a:ln w="28575">
            <a:solidFill>
              <a:schemeClr val="tx1"/>
            </a:solidFill>
          </a:ln>
        </p:spPr>
        <p:txBody>
          <a:bodyPr wrap="square" rtlCol="0">
            <a:spAutoFit/>
          </a:bodyPr>
          <a:lstStyle/>
          <a:p>
            <a:pPr algn="ctr"/>
            <a:r>
              <a:rPr lang="en-AU" sz="2000" b="1" dirty="0" smtClean="0"/>
              <a:t>Discuss</a:t>
            </a:r>
            <a:r>
              <a:rPr lang="en-AU" sz="2000" dirty="0" smtClean="0"/>
              <a:t>: </a:t>
            </a:r>
          </a:p>
          <a:p>
            <a:pPr marL="457200" indent="-457200">
              <a:buAutoNum type="arabicPeriod"/>
            </a:pPr>
            <a:r>
              <a:rPr lang="en-AU" sz="2000" dirty="0" smtClean="0"/>
              <a:t>How would you investigate this question in level-appropriate ways?</a:t>
            </a:r>
          </a:p>
          <a:p>
            <a:pPr marL="457200" indent="-457200">
              <a:buAutoNum type="arabicPeriod"/>
            </a:pPr>
            <a:r>
              <a:rPr lang="en-AU" sz="2000" dirty="0" smtClean="0"/>
              <a:t>How will data be collected in level-appropriate ways by students?</a:t>
            </a:r>
          </a:p>
          <a:p>
            <a:pPr marL="457200" indent="-457200">
              <a:buAutoNum type="arabicPeriod"/>
            </a:pPr>
            <a:r>
              <a:rPr lang="en-AU" sz="2000" dirty="0" smtClean="0"/>
              <a:t>What level of assistance will be provided for students?</a:t>
            </a:r>
          </a:p>
          <a:p>
            <a:pPr marL="457200" indent="-457200">
              <a:buAutoNum type="arabicPeriod"/>
            </a:pPr>
            <a:r>
              <a:rPr lang="en-AU" sz="2000" dirty="0" smtClean="0"/>
              <a:t>How will data be analysed and presented in level-appropriate ways?</a:t>
            </a:r>
            <a:endParaRPr lang="en-AU" sz="2000" dirty="0"/>
          </a:p>
        </p:txBody>
      </p:sp>
      <p:sp>
        <p:nvSpPr>
          <p:cNvPr id="3" name="TextBox 2"/>
          <p:cNvSpPr txBox="1"/>
          <p:nvPr/>
        </p:nvSpPr>
        <p:spPr>
          <a:xfrm>
            <a:off x="539552" y="5445224"/>
            <a:ext cx="3168352" cy="461665"/>
          </a:xfrm>
          <a:prstGeom prst="rect">
            <a:avLst/>
          </a:prstGeom>
          <a:noFill/>
        </p:spPr>
        <p:txBody>
          <a:bodyPr wrap="square" rtlCol="0">
            <a:spAutoFit/>
          </a:bodyPr>
          <a:lstStyle/>
          <a:p>
            <a:r>
              <a:rPr lang="en-AU" dirty="0" smtClean="0"/>
              <a:t>“Paws for thought”</a:t>
            </a:r>
            <a:endParaRPr lang="en-AU" dirty="0"/>
          </a:p>
        </p:txBody>
      </p:sp>
      <p:sp>
        <p:nvSpPr>
          <p:cNvPr id="6" name="TextBox 5"/>
          <p:cNvSpPr txBox="1"/>
          <p:nvPr/>
        </p:nvSpPr>
        <p:spPr>
          <a:xfrm>
            <a:off x="179512" y="1298046"/>
            <a:ext cx="8712968" cy="738664"/>
          </a:xfrm>
          <a:prstGeom prst="rect">
            <a:avLst/>
          </a:prstGeom>
          <a:noFill/>
        </p:spPr>
        <p:txBody>
          <a:bodyPr wrap="square" rtlCol="0">
            <a:spAutoFit/>
          </a:bodyPr>
          <a:lstStyle/>
          <a:p>
            <a:r>
              <a:rPr lang="en-AU" sz="1800" dirty="0" smtClean="0"/>
              <a:t>The Victorian Curriculum provides numerous opportunities for the development of numeracy and literacy skills, as illustrated in this activity:</a:t>
            </a:r>
            <a:r>
              <a:rPr lang="en-AU" dirty="0" smtClean="0"/>
              <a:t> </a:t>
            </a:r>
            <a:endParaRPr lang="en-AU" dirty="0"/>
          </a:p>
        </p:txBody>
      </p:sp>
    </p:spTree>
    <p:extLst>
      <p:ext uri="{BB962C8B-B14F-4D97-AF65-F5344CB8AC3E}">
        <p14:creationId xmlns:p14="http://schemas.microsoft.com/office/powerpoint/2010/main" val="10239529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09600"/>
            <a:ext cx="8062664" cy="947192"/>
          </a:xfrm>
        </p:spPr>
        <p:txBody>
          <a:bodyPr/>
          <a:lstStyle/>
          <a:p>
            <a:r>
              <a:rPr lang="en-AU" sz="3600" dirty="0" smtClean="0"/>
              <a:t>Activity: Do animals need clothing?</a:t>
            </a:r>
            <a:endParaRPr lang="en-AU" sz="3600" dirty="0"/>
          </a:p>
        </p:txBody>
      </p:sp>
      <p:pic>
        <p:nvPicPr>
          <p:cNvPr id="2050" name="Picture 2" descr="C:\Users\08502768\Desktop\Cats and dogs\Lars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916832"/>
            <a:ext cx="2971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09600" y="1772816"/>
            <a:ext cx="4536504" cy="3170099"/>
          </a:xfrm>
          <a:prstGeom prst="rect">
            <a:avLst/>
          </a:prstGeom>
          <a:noFill/>
        </p:spPr>
        <p:txBody>
          <a:bodyPr wrap="square" rtlCol="0">
            <a:spAutoFit/>
          </a:bodyPr>
          <a:lstStyle/>
          <a:p>
            <a:r>
              <a:rPr lang="en-AU" sz="2000" b="1" dirty="0" smtClean="0"/>
              <a:t>Scientific investigations</a:t>
            </a:r>
          </a:p>
          <a:p>
            <a:r>
              <a:rPr lang="en-AU" sz="2000" dirty="0" smtClean="0"/>
              <a:t>Developing questions and hypotheses that can be investigated scientifically is important in science.</a:t>
            </a:r>
          </a:p>
          <a:p>
            <a:pPr marL="342900" indent="-342900">
              <a:buFont typeface="Arial" panose="020B0604020202020204" pitchFamily="34" charset="0"/>
              <a:buChar char="•"/>
            </a:pPr>
            <a:r>
              <a:rPr lang="en-AU" sz="2000" dirty="0" smtClean="0"/>
              <a:t>Not all questions can be investigated scientifically</a:t>
            </a:r>
          </a:p>
          <a:p>
            <a:pPr marL="342900" indent="-342900">
              <a:buFont typeface="Arial" panose="020B0604020202020204" pitchFamily="34" charset="0"/>
              <a:buChar char="•"/>
            </a:pPr>
            <a:r>
              <a:rPr lang="en-AU" sz="2000" dirty="0" smtClean="0"/>
              <a:t>Various types of investigations can be used to investigate science-based questions </a:t>
            </a:r>
            <a:endParaRPr lang="en-AU" sz="2000" dirty="0"/>
          </a:p>
        </p:txBody>
      </p:sp>
      <p:sp>
        <p:nvSpPr>
          <p:cNvPr id="5" name="TextBox 4"/>
          <p:cNvSpPr txBox="1"/>
          <p:nvPr/>
        </p:nvSpPr>
        <p:spPr>
          <a:xfrm>
            <a:off x="4067944" y="5013176"/>
            <a:ext cx="4392488" cy="1200329"/>
          </a:xfrm>
          <a:prstGeom prst="rect">
            <a:avLst/>
          </a:prstGeom>
          <a:solidFill>
            <a:srgbClr val="FFCC99"/>
          </a:solidFill>
          <a:ln w="28575">
            <a:solidFill>
              <a:schemeClr val="tx1"/>
            </a:solidFill>
          </a:ln>
        </p:spPr>
        <p:txBody>
          <a:bodyPr wrap="square" rtlCol="0">
            <a:spAutoFit/>
          </a:bodyPr>
          <a:lstStyle/>
          <a:p>
            <a:pPr algn="ctr"/>
            <a:r>
              <a:rPr lang="en-AU" sz="1800" dirty="0" smtClean="0"/>
              <a:t>Activity: Work in groups to discuss how the question “Do animals need clothing?” can be investigated at different levels of schooling</a:t>
            </a:r>
            <a:endParaRPr lang="en-AU" sz="1800" dirty="0"/>
          </a:p>
        </p:txBody>
      </p:sp>
    </p:spTree>
    <p:extLst>
      <p:ext uri="{BB962C8B-B14F-4D97-AF65-F5344CB8AC3E}">
        <p14:creationId xmlns:p14="http://schemas.microsoft.com/office/powerpoint/2010/main" val="1796992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88424" cy="875184"/>
          </a:xfrm>
        </p:spPr>
        <p:txBody>
          <a:bodyPr/>
          <a:lstStyle/>
          <a:p>
            <a:r>
              <a:rPr lang="en-US" sz="3600" dirty="0" smtClean="0"/>
              <a:t>F-10 Biological sciences changes</a:t>
            </a:r>
            <a:endParaRPr lang="en-AU"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5049986"/>
              </p:ext>
            </p:extLst>
          </p:nvPr>
        </p:nvGraphicFramePr>
        <p:xfrm>
          <a:off x="395536" y="1484784"/>
          <a:ext cx="8276456" cy="4599877"/>
        </p:xfrm>
        <a:graphic>
          <a:graphicData uri="http://schemas.openxmlformats.org/drawingml/2006/table">
            <a:tbl>
              <a:tblPr firstRow="1" bandRow="1">
                <a:tableStyleId>{5C22544A-7EE6-4342-B048-85BDC9FD1C3A}</a:tableStyleId>
              </a:tblPr>
              <a:tblGrid>
                <a:gridCol w="648072"/>
                <a:gridCol w="3168352"/>
                <a:gridCol w="4460032"/>
              </a:tblGrid>
              <a:tr h="370840">
                <a:tc>
                  <a:txBody>
                    <a:bodyPr/>
                    <a:lstStyle/>
                    <a:p>
                      <a:pPr algn="ctr">
                        <a:lnSpc>
                          <a:spcPct val="115000"/>
                        </a:lnSpc>
                        <a:spcAft>
                          <a:spcPts val="0"/>
                        </a:spcAft>
                      </a:pPr>
                      <a:r>
                        <a:rPr lang="en-AU" sz="1800" b="1" i="1" dirty="0" smtClean="0">
                          <a:effectLst/>
                          <a:latin typeface="Calibri"/>
                          <a:ea typeface="SimSun"/>
                          <a:cs typeface="Arial"/>
                        </a:rPr>
                        <a:t>Level</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AC/AusVELS </a:t>
                      </a:r>
                      <a:r>
                        <a:rPr lang="en-AU" sz="1800" b="1" i="1" dirty="0">
                          <a:effectLst/>
                          <a:latin typeface="Calibri"/>
                          <a:ea typeface="SimSun"/>
                          <a:cs typeface="Arial"/>
                        </a:rPr>
                        <a:t>content description</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Victorian Curriculum content description</a:t>
                      </a:r>
                      <a:endParaRPr lang="en-AU" sz="1800" dirty="0">
                        <a:effectLst/>
                        <a:latin typeface="Calibri"/>
                        <a:ea typeface="SimSun"/>
                        <a:cs typeface="Arial"/>
                      </a:endParaRPr>
                    </a:p>
                  </a:txBody>
                  <a:tcPr marL="68580" marR="68580" marT="0" marB="0"/>
                </a:tc>
              </a:tr>
              <a:tr h="370840">
                <a:tc rowSpan="4">
                  <a:txBody>
                    <a:bodyPr/>
                    <a:lstStyle/>
                    <a:p>
                      <a:r>
                        <a:rPr lang="en-US" sz="1400" dirty="0" smtClean="0"/>
                        <a:t>F-2</a:t>
                      </a:r>
                      <a:endParaRPr lang="en-AU" sz="1400" dirty="0"/>
                    </a:p>
                  </a:txBody>
                  <a:tcPr/>
                </a:tc>
                <a:tc>
                  <a:txBody>
                    <a:bodyPr/>
                    <a:lstStyle/>
                    <a:p>
                      <a:r>
                        <a:rPr lang="en-AU" sz="1400" kern="1200" dirty="0" smtClean="0">
                          <a:solidFill>
                            <a:schemeClr val="dk1"/>
                          </a:solidFill>
                          <a:effectLst/>
                          <a:latin typeface="+mn-lt"/>
                          <a:ea typeface="+mn-ea"/>
                          <a:cs typeface="+mn-cs"/>
                        </a:rPr>
                        <a:t>F: Living things have basic needs, including food and water</a:t>
                      </a:r>
                      <a:endParaRPr lang="en-AU" sz="1400" dirty="0"/>
                    </a:p>
                  </a:txBody>
                  <a:tcPr/>
                </a:tc>
                <a:tc rowSpan="3">
                  <a:txBody>
                    <a:bodyPr/>
                    <a:lstStyle/>
                    <a:p>
                      <a:pPr marL="0" algn="l" defTabSz="914400" rtl="0" eaLnBrk="1" latinLnBrk="0" hangingPunct="1"/>
                      <a:endParaRPr lang="en-AU" sz="1400" kern="1200" dirty="0" smtClean="0">
                        <a:solidFill>
                          <a:schemeClr val="dk1"/>
                        </a:solidFill>
                        <a:effectLst/>
                        <a:latin typeface="+mn-lt"/>
                        <a:ea typeface="+mn-ea"/>
                        <a:cs typeface="+mn-cs"/>
                      </a:endParaRPr>
                    </a:p>
                    <a:p>
                      <a:pPr marL="0" algn="l" defTabSz="914400" rtl="0" eaLnBrk="1" latinLnBrk="0" hangingPunct="1"/>
                      <a:r>
                        <a:rPr lang="en-AU" sz="1400" kern="1200" dirty="0" smtClean="0">
                          <a:solidFill>
                            <a:schemeClr val="dk1"/>
                          </a:solidFill>
                          <a:effectLst/>
                          <a:latin typeface="+mn-lt"/>
                          <a:ea typeface="+mn-ea"/>
                          <a:cs typeface="+mn-cs"/>
                        </a:rPr>
                        <a:t>Living things have a variety of external features and live in different places where their basic needs, including food, water and shelter, are met</a:t>
                      </a:r>
                      <a:endParaRPr lang="en-AU" sz="1400" kern="1200" dirty="0">
                        <a:solidFill>
                          <a:schemeClr val="dk1"/>
                        </a:solidFill>
                        <a:effectLst/>
                        <a:latin typeface="+mn-lt"/>
                        <a:ea typeface="+mn-ea"/>
                        <a:cs typeface="+mn-cs"/>
                      </a:endParaRPr>
                    </a:p>
                  </a:txBody>
                  <a:tcPr/>
                </a:tc>
              </a:tr>
              <a:tr h="370840">
                <a:tc vMerge="1">
                  <a:txBody>
                    <a:bodyPr/>
                    <a:lstStyle/>
                    <a:p>
                      <a:endParaRPr lang="en-AU" sz="1200" dirty="0"/>
                    </a:p>
                  </a:txBody>
                  <a:tcPr/>
                </a:tc>
                <a:tc>
                  <a:txBody>
                    <a:bodyPr/>
                    <a:lstStyle/>
                    <a:p>
                      <a:pPr>
                        <a:lnSpc>
                          <a:spcPct val="115000"/>
                        </a:lnSpc>
                        <a:spcAft>
                          <a:spcPts val="0"/>
                        </a:spcAft>
                      </a:pPr>
                      <a:r>
                        <a:rPr lang="en-AU" sz="1400" kern="1200" dirty="0">
                          <a:solidFill>
                            <a:schemeClr val="dk1"/>
                          </a:solidFill>
                          <a:effectLst/>
                          <a:latin typeface="+mn-lt"/>
                          <a:ea typeface="+mn-ea"/>
                          <a:cs typeface="+mn-cs"/>
                        </a:rPr>
                        <a:t>1&amp;2: Living things have a variety of external features</a:t>
                      </a:r>
                    </a:p>
                  </a:txBody>
                  <a:tcPr marL="68580" marR="68580" marT="0" marB="0"/>
                </a:tc>
                <a:tc vMerge="1">
                  <a:txBody>
                    <a:bodyPr/>
                    <a:lstStyle/>
                    <a:p>
                      <a:pPr marL="0" algn="l" defTabSz="914400" rtl="0" eaLnBrk="1" latinLnBrk="0" hangingPunct="1"/>
                      <a:endParaRPr lang="en-AU" sz="1400" kern="1200" dirty="0">
                        <a:solidFill>
                          <a:schemeClr val="dk1"/>
                        </a:solidFill>
                        <a:effectLst/>
                        <a:latin typeface="+mn-lt"/>
                        <a:ea typeface="+mn-ea"/>
                        <a:cs typeface="+mn-cs"/>
                      </a:endParaRPr>
                    </a:p>
                  </a:txBody>
                  <a:tcPr/>
                </a:tc>
              </a:tr>
              <a:tr h="370840">
                <a:tc vMerge="1">
                  <a:txBody>
                    <a:bodyPr/>
                    <a:lstStyle/>
                    <a:p>
                      <a:endParaRPr lang="en-AU" sz="1200" dirty="0"/>
                    </a:p>
                  </a:txBody>
                  <a:tcPr/>
                </a:tc>
                <a:tc>
                  <a:txBody>
                    <a:bodyPr/>
                    <a:lstStyle/>
                    <a:p>
                      <a:r>
                        <a:rPr lang="en-AU" sz="1400" kern="1200" dirty="0" smtClean="0">
                          <a:solidFill>
                            <a:schemeClr val="dk1"/>
                          </a:solidFill>
                          <a:effectLst/>
                          <a:latin typeface="+mn-lt"/>
                          <a:ea typeface="+mn-ea"/>
                          <a:cs typeface="+mn-cs"/>
                        </a:rPr>
                        <a:t>1&amp;2: Living things live in different places where their needs are met</a:t>
                      </a:r>
                      <a:endParaRPr lang="en-AU" sz="1400" dirty="0"/>
                    </a:p>
                  </a:txBody>
                  <a:tcPr/>
                </a:tc>
                <a:tc vMerge="1">
                  <a:txBody>
                    <a:bodyPr/>
                    <a:lstStyle/>
                    <a:p>
                      <a:endParaRPr lang="en-AU" dirty="0"/>
                    </a:p>
                  </a:txBody>
                  <a:tcPr/>
                </a:tc>
              </a:tr>
              <a:tr h="370840">
                <a:tc vMerge="1">
                  <a:txBody>
                    <a:bodyPr/>
                    <a:lstStyle/>
                    <a:p>
                      <a:endParaRPr lang="en-AU" sz="1200" dirty="0"/>
                    </a:p>
                  </a:txBody>
                  <a:tcPr/>
                </a:tc>
                <a:tc>
                  <a:txBody>
                    <a:bodyPr/>
                    <a:lstStyle/>
                    <a:p>
                      <a:r>
                        <a:rPr lang="en-AU" sz="1400" kern="1200" dirty="0" smtClean="0">
                          <a:solidFill>
                            <a:schemeClr val="dk1"/>
                          </a:solidFill>
                          <a:effectLst/>
                          <a:latin typeface="+mn-lt"/>
                          <a:ea typeface="+mn-ea"/>
                          <a:cs typeface="+mn-cs"/>
                        </a:rPr>
                        <a:t>1&amp;2: </a:t>
                      </a:r>
                      <a:r>
                        <a:rPr lang="it-IT" sz="1400" kern="1200" dirty="0" smtClean="0">
                          <a:solidFill>
                            <a:schemeClr val="dk1"/>
                          </a:solidFill>
                          <a:effectLst/>
                          <a:latin typeface="+mn-lt"/>
                          <a:ea typeface="+mn-ea"/>
                          <a:cs typeface="+mn-cs"/>
                        </a:rPr>
                        <a:t>Living things grow, change and have offspring similar to themselves</a:t>
                      </a:r>
                      <a:endParaRPr lang="en-AU" sz="1400" dirty="0"/>
                    </a:p>
                  </a:txBody>
                  <a:tcPr/>
                </a:tc>
                <a:tc>
                  <a:txBody>
                    <a:bodyPr/>
                    <a:lstStyle/>
                    <a:p>
                      <a:pPr marL="0" algn="l" defTabSz="914400" rtl="0" eaLnBrk="1" latinLnBrk="0" hangingPunct="1"/>
                      <a:r>
                        <a:rPr lang="it-IT" sz="1400" kern="1200" dirty="0" smtClean="0">
                          <a:solidFill>
                            <a:schemeClr val="dk1"/>
                          </a:solidFill>
                          <a:effectLst/>
                          <a:latin typeface="+mn-lt"/>
                          <a:ea typeface="+mn-ea"/>
                          <a:cs typeface="+mn-cs"/>
                        </a:rPr>
                        <a:t>Living things grow, change and have offspring similar to themselves</a:t>
                      </a:r>
                      <a:endParaRPr lang="en-AU" sz="1400" kern="1200" dirty="0">
                        <a:solidFill>
                          <a:schemeClr val="dk1"/>
                        </a:solidFill>
                        <a:effectLst/>
                        <a:latin typeface="+mn-lt"/>
                        <a:ea typeface="+mn-ea"/>
                        <a:cs typeface="+mn-cs"/>
                      </a:endParaRPr>
                    </a:p>
                  </a:txBody>
                  <a:tcPr/>
                </a:tc>
              </a:tr>
              <a:tr h="370840">
                <a:tc rowSpan="2">
                  <a:txBody>
                    <a:bodyPr/>
                    <a:lstStyle/>
                    <a:p>
                      <a:r>
                        <a:rPr lang="en-US" sz="1400" dirty="0" smtClean="0"/>
                        <a:t>3&amp;4</a:t>
                      </a:r>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dk1"/>
                          </a:solidFill>
                          <a:effectLst/>
                          <a:latin typeface="+mn-lt"/>
                          <a:ea typeface="+mn-ea"/>
                          <a:cs typeface="+mn-cs"/>
                        </a:rPr>
                        <a:t>Living things have life cycles</a:t>
                      </a:r>
                      <a:endParaRPr lang="en-AU" sz="1400" dirty="0" smtClean="0"/>
                    </a:p>
                    <a:p>
                      <a:endParaRPr lang="en-AU" sz="1400"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4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400" b="1" kern="1200" dirty="0" smtClean="0">
                          <a:solidFill>
                            <a:schemeClr val="dk1"/>
                          </a:solidFill>
                          <a:effectLst/>
                          <a:latin typeface="+mn-lt"/>
                          <a:ea typeface="+mn-ea"/>
                          <a:cs typeface="+mn-cs"/>
                        </a:rPr>
                        <a:t>Different</a:t>
                      </a:r>
                      <a:r>
                        <a:rPr lang="it-IT" sz="1400" kern="1200" dirty="0" smtClean="0">
                          <a:solidFill>
                            <a:schemeClr val="dk1"/>
                          </a:solidFill>
                          <a:effectLst/>
                          <a:latin typeface="+mn-lt"/>
                          <a:ea typeface="+mn-ea"/>
                          <a:cs typeface="+mn-cs"/>
                        </a:rPr>
                        <a:t> living things have </a:t>
                      </a:r>
                      <a:r>
                        <a:rPr lang="it-IT" sz="1400" b="1" kern="1200" dirty="0" smtClean="0">
                          <a:solidFill>
                            <a:schemeClr val="dk1"/>
                          </a:solidFill>
                          <a:effectLst/>
                          <a:latin typeface="+mn-lt"/>
                          <a:ea typeface="+mn-ea"/>
                          <a:cs typeface="+mn-cs"/>
                        </a:rPr>
                        <a:t>different</a:t>
                      </a:r>
                      <a:r>
                        <a:rPr lang="it-IT" sz="1400" kern="1200" dirty="0" smtClean="0">
                          <a:solidFill>
                            <a:schemeClr val="dk1"/>
                          </a:solidFill>
                          <a:effectLst/>
                          <a:latin typeface="+mn-lt"/>
                          <a:ea typeface="+mn-ea"/>
                          <a:cs typeface="+mn-cs"/>
                        </a:rPr>
                        <a:t> life cycles and depend on each other and the environment to survive</a:t>
                      </a:r>
                      <a:endParaRPr lang="en-AU" sz="1400" kern="1200" dirty="0" smtClean="0">
                        <a:solidFill>
                          <a:schemeClr val="dk1"/>
                        </a:solidFill>
                        <a:effectLst/>
                        <a:latin typeface="+mn-lt"/>
                        <a:ea typeface="+mn-ea"/>
                        <a:cs typeface="+mn-cs"/>
                      </a:endParaRPr>
                    </a:p>
                  </a:txBody>
                  <a:tcPr/>
                </a:tc>
              </a:tr>
              <a:tr h="741680">
                <a:tc vMerge="1">
                  <a:txBody>
                    <a:bodyPr/>
                    <a:lstStyle/>
                    <a:p>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dirty="0" smtClean="0">
                          <a:solidFill>
                            <a:schemeClr val="dk1"/>
                          </a:solidFill>
                          <a:effectLst/>
                          <a:latin typeface="+mn-lt"/>
                          <a:ea typeface="+mn-ea"/>
                          <a:cs typeface="+mn-cs"/>
                        </a:rPr>
                        <a:t>Living things, including plants and animals, depend on each other and the environment to survive</a:t>
                      </a:r>
                      <a:endParaRPr lang="en-AU" sz="1400" dirty="0" smtClean="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dk1"/>
                        </a:solidFill>
                        <a:effectLst/>
                        <a:latin typeface="+mn-lt"/>
                        <a:ea typeface="+mn-ea"/>
                        <a:cs typeface="+mn-cs"/>
                      </a:endParaRPr>
                    </a:p>
                  </a:txBody>
                  <a:tcPr/>
                </a:tc>
              </a:tr>
              <a:tr h="370840">
                <a:tc>
                  <a:txBody>
                    <a:bodyPr/>
                    <a:lstStyle/>
                    <a:p>
                      <a:r>
                        <a:rPr lang="en-US" sz="1400" dirty="0" smtClean="0"/>
                        <a:t>9&amp;10</a:t>
                      </a:r>
                      <a:endParaRPr lang="en-AU" sz="1400" dirty="0"/>
                    </a:p>
                  </a:txBody>
                  <a:tcPr/>
                </a:tc>
                <a:tc>
                  <a:txBody>
                    <a:bodyPr/>
                    <a:lstStyle/>
                    <a:p>
                      <a:endParaRPr lang="en-AU" sz="1400" dirty="0"/>
                    </a:p>
                  </a:txBody>
                  <a:tcPr/>
                </a:tc>
                <a:tc>
                  <a:txBody>
                    <a:bodyPr/>
                    <a:lstStyle/>
                    <a:p>
                      <a:r>
                        <a:rPr lang="it-IT" sz="1400" b="1" kern="1200" dirty="0" smtClean="0">
                          <a:solidFill>
                            <a:schemeClr val="dk1"/>
                          </a:solidFill>
                          <a:effectLst/>
                          <a:latin typeface="+mn-lt"/>
                          <a:ea typeface="+mn-ea"/>
                          <a:cs typeface="+mn-cs"/>
                        </a:rPr>
                        <a:t>An animal's response to a stimulus is coordinated by its central nervous system (brain and spinal cord); neurons transmit electrical impulses, and are connected by synapses</a:t>
                      </a:r>
                      <a:endParaRPr lang="en-AU" sz="1400" b="1"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9064856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US" sz="3600" dirty="0" smtClean="0"/>
              <a:t>F-10 Chemical sciences changes</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208201"/>
              </p:ext>
            </p:extLst>
          </p:nvPr>
        </p:nvGraphicFramePr>
        <p:xfrm>
          <a:off x="395536" y="1628800"/>
          <a:ext cx="8352928" cy="4302760"/>
        </p:xfrm>
        <a:graphic>
          <a:graphicData uri="http://schemas.openxmlformats.org/drawingml/2006/table">
            <a:tbl>
              <a:tblPr firstRow="1" bandRow="1">
                <a:tableStyleId>{5C22544A-7EE6-4342-B048-85BDC9FD1C3A}</a:tableStyleId>
              </a:tblPr>
              <a:tblGrid>
                <a:gridCol w="665460"/>
                <a:gridCol w="3583012"/>
                <a:gridCol w="4104456"/>
              </a:tblGrid>
              <a:tr h="370840">
                <a:tc>
                  <a:txBody>
                    <a:bodyPr/>
                    <a:lstStyle/>
                    <a:p>
                      <a:pPr algn="ctr">
                        <a:lnSpc>
                          <a:spcPct val="115000"/>
                        </a:lnSpc>
                        <a:spcAft>
                          <a:spcPts val="0"/>
                        </a:spcAft>
                      </a:pPr>
                      <a:r>
                        <a:rPr lang="en-AU" sz="1800" b="1" i="1" dirty="0" smtClean="0">
                          <a:effectLst/>
                          <a:latin typeface="Calibri"/>
                          <a:ea typeface="SimSun"/>
                          <a:cs typeface="Arial"/>
                        </a:rPr>
                        <a:t>Level</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AC/AusVELS </a:t>
                      </a:r>
                      <a:r>
                        <a:rPr lang="en-AU" sz="1800" b="1" i="1" dirty="0">
                          <a:effectLst/>
                          <a:latin typeface="Calibri"/>
                          <a:ea typeface="SimSun"/>
                          <a:cs typeface="Arial"/>
                        </a:rPr>
                        <a:t>content description</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Victorian Curriculum  content description</a:t>
                      </a:r>
                      <a:endParaRPr lang="en-AU" sz="1800" dirty="0">
                        <a:effectLst/>
                        <a:latin typeface="Calibri"/>
                        <a:ea typeface="SimSun"/>
                        <a:cs typeface="Arial"/>
                      </a:endParaRPr>
                    </a:p>
                  </a:txBody>
                  <a:tcPr marL="68580" marR="68580" marT="0" marB="0"/>
                </a:tc>
              </a:tr>
              <a:tr h="370840">
                <a:tc rowSpan="3">
                  <a:txBody>
                    <a:bodyPr/>
                    <a:lstStyle/>
                    <a:p>
                      <a:pPr algn="ctr"/>
                      <a:r>
                        <a:rPr lang="en-AU" sz="1200" kern="1200" dirty="0" smtClean="0">
                          <a:solidFill>
                            <a:schemeClr val="dk1"/>
                          </a:solidFill>
                          <a:effectLst/>
                          <a:latin typeface="+mn-lt"/>
                          <a:ea typeface="+mn-ea"/>
                          <a:cs typeface="+mn-cs"/>
                        </a:rPr>
                        <a:t>F-2</a:t>
                      </a:r>
                      <a:endParaRPr lang="en-AU" sz="1200" dirty="0"/>
                    </a:p>
                  </a:txBody>
                  <a:tcPr/>
                </a:tc>
                <a:tc>
                  <a:txBody>
                    <a:bodyPr/>
                    <a:lstStyle/>
                    <a:p>
                      <a:r>
                        <a:rPr lang="en-AU" sz="1200" kern="1200" dirty="0" smtClean="0">
                          <a:solidFill>
                            <a:schemeClr val="dk1"/>
                          </a:solidFill>
                          <a:effectLst/>
                          <a:latin typeface="+mn-lt"/>
                          <a:ea typeface="+mn-ea"/>
                          <a:cs typeface="+mn-cs"/>
                        </a:rPr>
                        <a:t>F: Objects are made of materials that have observable properties</a:t>
                      </a:r>
                      <a:endParaRPr lang="en-AU" sz="1200" dirty="0"/>
                    </a:p>
                  </a:txBody>
                  <a:tcPr/>
                </a:tc>
                <a:tc>
                  <a:txBody>
                    <a:bodyPr/>
                    <a:lstStyle/>
                    <a:p>
                      <a:r>
                        <a:rPr lang="en-AU" sz="1200" kern="1200" dirty="0" smtClean="0">
                          <a:solidFill>
                            <a:schemeClr val="dk1"/>
                          </a:solidFill>
                          <a:effectLst/>
                          <a:latin typeface="+mn-lt"/>
                          <a:ea typeface="+mn-ea"/>
                          <a:cs typeface="+mn-cs"/>
                        </a:rPr>
                        <a:t>Objects are made of materials that have observable properties</a:t>
                      </a:r>
                      <a:endParaRPr lang="en-AU" sz="1200" dirty="0"/>
                    </a:p>
                  </a:txBody>
                  <a:tcPr/>
                </a:tc>
              </a:tr>
              <a:tr h="370840">
                <a:tc vMerge="1">
                  <a:txBody>
                    <a:bodyPr/>
                    <a:lstStyle/>
                    <a:p>
                      <a:pPr algn="ctr"/>
                      <a:endParaRPr lang="en-AU" sz="1200" dirty="0"/>
                    </a:p>
                  </a:txBody>
                  <a:tcPr/>
                </a:tc>
                <a:tc>
                  <a:txBody>
                    <a:bodyPr/>
                    <a:lstStyle/>
                    <a:p>
                      <a:r>
                        <a:rPr lang="en-AU" sz="1200" kern="1200" dirty="0" smtClean="0">
                          <a:solidFill>
                            <a:schemeClr val="dk1"/>
                          </a:solidFill>
                          <a:effectLst/>
                          <a:latin typeface="+mn-lt"/>
                          <a:ea typeface="+mn-ea"/>
                          <a:cs typeface="+mn-cs"/>
                        </a:rPr>
                        <a:t>1&amp;2: </a:t>
                      </a:r>
                      <a:r>
                        <a:rPr lang="it-IT" sz="1200" kern="1200" dirty="0" smtClean="0">
                          <a:solidFill>
                            <a:schemeClr val="dk1"/>
                          </a:solidFill>
                          <a:effectLst/>
                          <a:latin typeface="+mn-lt"/>
                          <a:ea typeface="+mn-ea"/>
                          <a:cs typeface="+mn-cs"/>
                        </a:rPr>
                        <a:t>Everyday materials can be physically changed in a variety of ways</a:t>
                      </a:r>
                      <a:endParaRPr lang="en-AU" sz="1200" dirty="0"/>
                    </a:p>
                  </a:txBody>
                  <a:tcPr/>
                </a:tc>
                <a:tc rowSpan="2">
                  <a:txBody>
                    <a:bodyPr/>
                    <a:lstStyle/>
                    <a:p>
                      <a:endParaRPr lang="it-IT" sz="1200" kern="1200" dirty="0" smtClean="0">
                        <a:solidFill>
                          <a:schemeClr val="dk1"/>
                        </a:solidFill>
                        <a:effectLst/>
                        <a:latin typeface="+mn-lt"/>
                        <a:ea typeface="+mn-ea"/>
                        <a:cs typeface="+mn-cs"/>
                      </a:endParaRPr>
                    </a:p>
                    <a:p>
                      <a:r>
                        <a:rPr lang="it-IT" sz="1200" kern="1200" dirty="0" smtClean="0">
                          <a:solidFill>
                            <a:schemeClr val="dk1"/>
                          </a:solidFill>
                          <a:effectLst/>
                          <a:latin typeface="+mn-lt"/>
                          <a:ea typeface="+mn-ea"/>
                          <a:cs typeface="+mn-cs"/>
                        </a:rPr>
                        <a:t>Everyday materials can be physically changed or combined with other materials in a variety of ways for particular purposes</a:t>
                      </a:r>
                      <a:endParaRPr lang="en-AU" sz="1200" dirty="0"/>
                    </a:p>
                  </a:txBody>
                  <a:tcPr/>
                </a:tc>
              </a:tr>
              <a:tr h="370840">
                <a:tc vMerge="1">
                  <a:txBody>
                    <a:bodyPr/>
                    <a:lstStyle/>
                    <a:p>
                      <a:pPr algn="ctr"/>
                      <a:endParaRPr lang="en-AU" sz="1200" dirty="0"/>
                    </a:p>
                  </a:txBody>
                  <a:tcPr/>
                </a:tc>
                <a:tc>
                  <a:txBody>
                    <a:bodyPr/>
                    <a:lstStyle/>
                    <a:p>
                      <a:r>
                        <a:rPr lang="en-AU" sz="1200" kern="1200" dirty="0" smtClean="0">
                          <a:solidFill>
                            <a:schemeClr val="dk1"/>
                          </a:solidFill>
                          <a:effectLst/>
                          <a:latin typeface="+mn-lt"/>
                          <a:ea typeface="+mn-ea"/>
                          <a:cs typeface="+mn-cs"/>
                        </a:rPr>
                        <a:t>1&amp;2: </a:t>
                      </a:r>
                      <a:r>
                        <a:rPr lang="it-IT" sz="1200" kern="1200" dirty="0" smtClean="0">
                          <a:solidFill>
                            <a:schemeClr val="dk1"/>
                          </a:solidFill>
                          <a:effectLst/>
                          <a:latin typeface="+mn-lt"/>
                          <a:ea typeface="+mn-ea"/>
                          <a:cs typeface="+mn-cs"/>
                        </a:rPr>
                        <a:t>Different materials can be combined, including by mixing, for a particular purpose</a:t>
                      </a:r>
                      <a:endParaRPr lang="en-AU" sz="1200" dirty="0"/>
                    </a:p>
                  </a:txBody>
                  <a:tcPr/>
                </a:tc>
                <a:tc vMerge="1">
                  <a:txBody>
                    <a:bodyPr/>
                    <a:lstStyle/>
                    <a:p>
                      <a:endParaRPr lang="en-AU" sz="1200" dirty="0"/>
                    </a:p>
                  </a:txBody>
                  <a:tcPr/>
                </a:tc>
              </a:tr>
              <a:tr h="370840">
                <a:tc rowSpan="2">
                  <a:txBody>
                    <a:bodyPr/>
                    <a:lstStyle/>
                    <a:p>
                      <a:pPr algn="ctr"/>
                      <a:r>
                        <a:rPr lang="en-US" sz="1200" dirty="0" smtClean="0"/>
                        <a:t>3&amp;4</a:t>
                      </a:r>
                      <a:endParaRPr lang="en-AU" sz="1200" dirty="0"/>
                    </a:p>
                  </a:txBody>
                  <a:tcPr/>
                </a:tc>
                <a:tc>
                  <a:txBody>
                    <a:bodyPr/>
                    <a:lstStyle/>
                    <a:p>
                      <a:pPr marL="0" algn="l" defTabSz="914400" rtl="0" eaLnBrk="1" latinLnBrk="0" hangingPunct="1"/>
                      <a:r>
                        <a:rPr lang="it-IT" sz="1200" kern="1200" dirty="0" smtClean="0">
                          <a:solidFill>
                            <a:schemeClr val="dk1"/>
                          </a:solidFill>
                          <a:effectLst/>
                          <a:latin typeface="+mn-lt"/>
                          <a:ea typeface="+mn-ea"/>
                          <a:cs typeface="+mn-cs"/>
                        </a:rPr>
                        <a:t>Solids, liquids and gases have different observable properties and behave in different ways</a:t>
                      </a:r>
                      <a:endParaRPr lang="en-AU" sz="1200" kern="1200" dirty="0">
                        <a:solidFill>
                          <a:schemeClr val="dk1"/>
                        </a:solidFill>
                        <a:effectLst/>
                        <a:latin typeface="+mn-lt"/>
                        <a:ea typeface="+mn-ea"/>
                        <a:cs typeface="+mn-cs"/>
                      </a:endParaRPr>
                    </a:p>
                  </a:txBody>
                  <a:tcPr/>
                </a:tc>
                <a:tc>
                  <a:txBody>
                    <a:bodyPr/>
                    <a:lstStyle/>
                    <a:p>
                      <a:r>
                        <a:rPr lang="it-IT" sz="1200" kern="1200" dirty="0" smtClean="0">
                          <a:solidFill>
                            <a:schemeClr val="dk1"/>
                          </a:solidFill>
                          <a:effectLst/>
                          <a:latin typeface="+mn-lt"/>
                          <a:ea typeface="+mn-ea"/>
                          <a:cs typeface="+mn-cs"/>
                        </a:rPr>
                        <a:t>Solids, liquids and gases </a:t>
                      </a:r>
                      <a:r>
                        <a:rPr lang="it-IT" sz="1200" b="0" kern="1200" dirty="0" smtClean="0">
                          <a:solidFill>
                            <a:schemeClr val="dk1"/>
                          </a:solidFill>
                          <a:effectLst/>
                          <a:latin typeface="+mn-lt"/>
                          <a:ea typeface="+mn-ea"/>
                          <a:cs typeface="+mn-cs"/>
                        </a:rPr>
                        <a:t>behave in different ways </a:t>
                      </a:r>
                      <a:r>
                        <a:rPr lang="it-IT" sz="1200" b="1" kern="1200" dirty="0" smtClean="0">
                          <a:solidFill>
                            <a:schemeClr val="dk1"/>
                          </a:solidFill>
                          <a:effectLst/>
                          <a:latin typeface="+mn-lt"/>
                          <a:ea typeface="+mn-ea"/>
                          <a:cs typeface="+mn-cs"/>
                        </a:rPr>
                        <a:t>and </a:t>
                      </a:r>
                      <a:r>
                        <a:rPr lang="it-IT" sz="1200" kern="1200" dirty="0" smtClean="0">
                          <a:solidFill>
                            <a:schemeClr val="dk1"/>
                          </a:solidFill>
                          <a:effectLst/>
                          <a:latin typeface="+mn-lt"/>
                          <a:ea typeface="+mn-ea"/>
                          <a:cs typeface="+mn-cs"/>
                        </a:rPr>
                        <a:t>have different observable properties </a:t>
                      </a:r>
                      <a:r>
                        <a:rPr lang="it-IT" sz="1200" b="1" kern="1200" dirty="0" smtClean="0">
                          <a:solidFill>
                            <a:schemeClr val="dk1"/>
                          </a:solidFill>
                          <a:effectLst/>
                          <a:latin typeface="+mn-lt"/>
                          <a:ea typeface="+mn-ea"/>
                          <a:cs typeface="+mn-cs"/>
                        </a:rPr>
                        <a:t>that help us to classify them</a:t>
                      </a:r>
                      <a:r>
                        <a:rPr lang="it-IT" sz="1200" kern="1200" dirty="0" smtClean="0">
                          <a:solidFill>
                            <a:schemeClr val="dk1"/>
                          </a:solidFill>
                          <a:effectLst/>
                          <a:latin typeface="+mn-lt"/>
                          <a:ea typeface="+mn-ea"/>
                          <a:cs typeface="+mn-cs"/>
                        </a:rPr>
                        <a:t> </a:t>
                      </a:r>
                      <a:endParaRPr lang="en-AU" sz="1200" dirty="0"/>
                    </a:p>
                  </a:txBody>
                  <a:tcPr/>
                </a:tc>
              </a:tr>
              <a:tr h="370840">
                <a:tc vMerge="1">
                  <a:txBody>
                    <a:bodyPr/>
                    <a:lstStyle/>
                    <a:p>
                      <a:pPr algn="ctr"/>
                      <a:endParaRPr lang="en-AU" sz="1200" dirty="0"/>
                    </a:p>
                  </a:txBody>
                  <a:tcPr/>
                </a:tc>
                <a:tc>
                  <a:txBody>
                    <a:bodyPr/>
                    <a:lstStyle/>
                    <a:p>
                      <a:pPr marL="0" algn="l" defTabSz="914400" rtl="0" eaLnBrk="1" latinLnBrk="0" hangingPunct="1"/>
                      <a:r>
                        <a:rPr lang="it-IT" sz="1200" kern="1200" dirty="0" smtClean="0">
                          <a:solidFill>
                            <a:schemeClr val="dk1"/>
                          </a:solidFill>
                          <a:effectLst/>
                          <a:latin typeface="+mn-lt"/>
                          <a:ea typeface="+mn-ea"/>
                          <a:cs typeface="+mn-cs"/>
                        </a:rPr>
                        <a:t>Changes to materials can be reversible, such as melting, freezing, evaporating; or irreversible, such as burning and rusting</a:t>
                      </a:r>
                      <a:endParaRPr lang="en-AU" sz="1200" kern="1200" dirty="0">
                        <a:solidFill>
                          <a:schemeClr val="dk1"/>
                        </a:solidFill>
                        <a:effectLst/>
                        <a:latin typeface="+mn-lt"/>
                        <a:ea typeface="+mn-ea"/>
                        <a:cs typeface="+mn-cs"/>
                      </a:endParaRPr>
                    </a:p>
                  </a:txBody>
                  <a:tcPr/>
                </a:tc>
                <a:tc>
                  <a:txBody>
                    <a:bodyPr/>
                    <a:lstStyle/>
                    <a:p>
                      <a:r>
                        <a:rPr lang="it-IT" sz="1200" kern="1200" dirty="0" smtClean="0">
                          <a:solidFill>
                            <a:schemeClr val="dk1"/>
                          </a:solidFill>
                          <a:effectLst/>
                          <a:latin typeface="+mn-lt"/>
                          <a:ea typeface="+mn-ea"/>
                          <a:cs typeface="+mn-cs"/>
                        </a:rPr>
                        <a:t>Changes to materials can be reversible, </a:t>
                      </a:r>
                      <a:r>
                        <a:rPr lang="it-IT" sz="1200" b="1" kern="1200" dirty="0" smtClean="0">
                          <a:solidFill>
                            <a:schemeClr val="dk1"/>
                          </a:solidFill>
                          <a:effectLst/>
                          <a:latin typeface="+mn-lt"/>
                          <a:ea typeface="+mn-ea"/>
                          <a:cs typeface="+mn-cs"/>
                        </a:rPr>
                        <a:t>including</a:t>
                      </a:r>
                      <a:r>
                        <a:rPr lang="it-IT" sz="1200" kern="1200" dirty="0" smtClean="0">
                          <a:solidFill>
                            <a:schemeClr val="dk1"/>
                          </a:solidFill>
                          <a:effectLst/>
                          <a:latin typeface="+mn-lt"/>
                          <a:ea typeface="+mn-ea"/>
                          <a:cs typeface="+mn-cs"/>
                        </a:rPr>
                        <a:t> melting, freezing, evaporating; or irreversible, </a:t>
                      </a:r>
                      <a:r>
                        <a:rPr lang="it-IT" sz="1200" b="1" kern="1200" dirty="0" smtClean="0">
                          <a:solidFill>
                            <a:schemeClr val="dk1"/>
                          </a:solidFill>
                          <a:effectLst/>
                          <a:latin typeface="+mn-lt"/>
                          <a:ea typeface="+mn-ea"/>
                          <a:cs typeface="+mn-cs"/>
                        </a:rPr>
                        <a:t>including</a:t>
                      </a:r>
                      <a:r>
                        <a:rPr lang="it-IT" sz="1200" kern="1200" dirty="0" smtClean="0">
                          <a:solidFill>
                            <a:schemeClr val="dk1"/>
                          </a:solidFill>
                          <a:effectLst/>
                          <a:latin typeface="+mn-lt"/>
                          <a:ea typeface="+mn-ea"/>
                          <a:cs typeface="+mn-cs"/>
                        </a:rPr>
                        <a:t> burning and rusting</a:t>
                      </a:r>
                      <a:endParaRPr lang="en-AU" sz="1200" dirty="0"/>
                    </a:p>
                  </a:txBody>
                  <a:tcPr/>
                </a:tc>
              </a:tr>
              <a:tr h="370840">
                <a:tc>
                  <a:txBody>
                    <a:bodyPr/>
                    <a:lstStyle/>
                    <a:p>
                      <a:pPr algn="ctr"/>
                      <a:r>
                        <a:rPr lang="en-US" sz="1200" dirty="0" smtClean="0"/>
                        <a:t>7&amp;8</a:t>
                      </a:r>
                      <a:endParaRPr lang="en-AU" sz="1200" dirty="0"/>
                    </a:p>
                  </a:txBody>
                  <a:tcPr/>
                </a:tc>
                <a:tc>
                  <a:txBody>
                    <a:bodyPr/>
                    <a:lstStyle/>
                    <a:p>
                      <a:pPr marL="0" algn="l" defTabSz="914400" rtl="0" eaLnBrk="1" latinLnBrk="0" hangingPunct="1"/>
                      <a:r>
                        <a:rPr lang="en-AU" sz="1200" kern="1200" dirty="0" smtClean="0">
                          <a:solidFill>
                            <a:schemeClr val="dk1"/>
                          </a:solidFill>
                          <a:effectLst/>
                          <a:latin typeface="+mn-lt"/>
                          <a:ea typeface="+mn-ea"/>
                          <a:cs typeface="+mn-cs"/>
                        </a:rPr>
                        <a:t>Differences between elements, compounds and mixtures can be described at a particle level</a:t>
                      </a:r>
                      <a:endParaRPr lang="en-AU" sz="1200" kern="1200" dirty="0">
                        <a:solidFill>
                          <a:schemeClr val="dk1"/>
                        </a:solidFill>
                        <a:effectLst/>
                        <a:latin typeface="+mn-lt"/>
                        <a:ea typeface="+mn-ea"/>
                        <a:cs typeface="+mn-cs"/>
                      </a:endParaRPr>
                    </a:p>
                  </a:txBody>
                  <a:tcPr/>
                </a:tc>
                <a:tc>
                  <a:txBody>
                    <a:bodyPr/>
                    <a:lstStyle/>
                    <a:p>
                      <a:r>
                        <a:rPr lang="en-AU" sz="1200" kern="1200" dirty="0" smtClean="0">
                          <a:solidFill>
                            <a:schemeClr val="dk1"/>
                          </a:solidFill>
                          <a:effectLst/>
                          <a:latin typeface="+mn-lt"/>
                          <a:ea typeface="+mn-ea"/>
                          <a:cs typeface="+mn-cs"/>
                        </a:rPr>
                        <a:t>Differences between elements, compounds and mixtures can be described </a:t>
                      </a:r>
                      <a:r>
                        <a:rPr lang="en-AU" sz="1200" b="1" kern="1200" dirty="0" smtClean="0">
                          <a:solidFill>
                            <a:schemeClr val="dk1"/>
                          </a:solidFill>
                          <a:effectLst/>
                          <a:latin typeface="+mn-lt"/>
                          <a:ea typeface="+mn-ea"/>
                          <a:cs typeface="+mn-cs"/>
                        </a:rPr>
                        <a:t>by using a particle model</a:t>
                      </a:r>
                      <a:endParaRPr lang="en-AU" sz="1200" b="1" dirty="0"/>
                    </a:p>
                  </a:txBody>
                  <a:tcPr/>
                </a:tc>
              </a:tr>
              <a:tr h="370840">
                <a:tc>
                  <a:txBody>
                    <a:bodyPr/>
                    <a:lstStyle/>
                    <a:p>
                      <a:pPr algn="ctr"/>
                      <a:r>
                        <a:rPr lang="en-US" sz="1200" dirty="0" smtClean="0"/>
                        <a:t>9&amp;10</a:t>
                      </a:r>
                      <a:endParaRPr lang="en-AU" sz="1200" dirty="0"/>
                    </a:p>
                  </a:txBody>
                  <a:tcPr/>
                </a:tc>
                <a:tc>
                  <a:txBody>
                    <a:bodyPr/>
                    <a:lstStyle/>
                    <a:p>
                      <a:pPr marL="0" algn="l" defTabSz="914400" rtl="0" eaLnBrk="1" latinLnBrk="0" hangingPunct="1"/>
                      <a:r>
                        <a:rPr lang="en-AU" sz="1200" kern="1200" dirty="0" smtClean="0">
                          <a:solidFill>
                            <a:schemeClr val="dk1"/>
                          </a:solidFill>
                          <a:effectLst/>
                          <a:latin typeface="+mn-lt"/>
                          <a:ea typeface="+mn-ea"/>
                          <a:cs typeface="+mn-cs"/>
                        </a:rPr>
                        <a:t>Different types of chemical reactions are used to produce a range of products and can occur at different rates</a:t>
                      </a:r>
                      <a:endParaRPr lang="en-AU" sz="1200" kern="1200" dirty="0">
                        <a:solidFill>
                          <a:schemeClr val="dk1"/>
                        </a:solidFill>
                        <a:effectLst/>
                        <a:latin typeface="+mn-lt"/>
                        <a:ea typeface="+mn-ea"/>
                        <a:cs typeface="+mn-cs"/>
                      </a:endParaRPr>
                    </a:p>
                  </a:txBody>
                  <a:tcPr/>
                </a:tc>
                <a:tc>
                  <a:txBody>
                    <a:bodyPr/>
                    <a:lstStyle/>
                    <a:p>
                      <a:r>
                        <a:rPr lang="en-AU" sz="1200" kern="1200" dirty="0" smtClean="0">
                          <a:solidFill>
                            <a:schemeClr val="dk1"/>
                          </a:solidFill>
                          <a:effectLst/>
                          <a:latin typeface="+mn-lt"/>
                          <a:ea typeface="+mn-ea"/>
                          <a:cs typeface="+mn-cs"/>
                        </a:rPr>
                        <a:t>Different types of chemical reactions are used to produce a range of products and can occur at different rates; </a:t>
                      </a:r>
                      <a:r>
                        <a:rPr lang="en-AU" sz="1200" b="1" kern="1200" dirty="0" smtClean="0">
                          <a:solidFill>
                            <a:schemeClr val="dk1"/>
                          </a:solidFill>
                          <a:effectLst/>
                          <a:latin typeface="+mn-lt"/>
                          <a:ea typeface="+mn-ea"/>
                          <a:cs typeface="+mn-cs"/>
                        </a:rPr>
                        <a:t>chemical reactions can be represented by balanced chemical equations</a:t>
                      </a:r>
                      <a:endParaRPr lang="en-AU" sz="1200" b="1" dirty="0"/>
                    </a:p>
                  </a:txBody>
                  <a:tcPr/>
                </a:tc>
              </a:tr>
            </a:tbl>
          </a:graphicData>
        </a:graphic>
      </p:graphicFrame>
    </p:spTree>
    <p:extLst>
      <p:ext uri="{BB962C8B-B14F-4D97-AF65-F5344CB8AC3E}">
        <p14:creationId xmlns:p14="http://schemas.microsoft.com/office/powerpoint/2010/main" val="33119797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784976" cy="875184"/>
          </a:xfrm>
        </p:spPr>
        <p:txBody>
          <a:bodyPr/>
          <a:lstStyle/>
          <a:p>
            <a:r>
              <a:rPr lang="en-US" sz="3200" dirty="0" smtClean="0"/>
              <a:t>F-10 Physical sciences changes (Levels 3-8)</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3301276"/>
              </p:ext>
            </p:extLst>
          </p:nvPr>
        </p:nvGraphicFramePr>
        <p:xfrm>
          <a:off x="395536" y="1700808"/>
          <a:ext cx="8424936" cy="3942080"/>
        </p:xfrm>
        <a:graphic>
          <a:graphicData uri="http://schemas.openxmlformats.org/drawingml/2006/table">
            <a:tbl>
              <a:tblPr firstRow="1" bandRow="1">
                <a:tableStyleId>{5C22544A-7EE6-4342-B048-85BDC9FD1C3A}</a:tableStyleId>
              </a:tblPr>
              <a:tblGrid>
                <a:gridCol w="648072"/>
                <a:gridCol w="3180150"/>
                <a:gridCol w="4596714"/>
              </a:tblGrid>
              <a:tr h="370840">
                <a:tc>
                  <a:txBody>
                    <a:bodyPr/>
                    <a:lstStyle/>
                    <a:p>
                      <a:pPr algn="ctr">
                        <a:lnSpc>
                          <a:spcPct val="115000"/>
                        </a:lnSpc>
                        <a:spcAft>
                          <a:spcPts val="0"/>
                        </a:spcAft>
                      </a:pPr>
                      <a:r>
                        <a:rPr lang="en-AU" sz="1800" b="1" i="1" dirty="0" smtClean="0">
                          <a:effectLst/>
                          <a:latin typeface="Calibri"/>
                          <a:ea typeface="SimSun"/>
                          <a:cs typeface="Arial"/>
                        </a:rPr>
                        <a:t>Level</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AC/AusVELS </a:t>
                      </a:r>
                      <a:r>
                        <a:rPr lang="en-AU" sz="1800" b="1" i="1" dirty="0">
                          <a:effectLst/>
                          <a:latin typeface="Calibri"/>
                          <a:ea typeface="SimSun"/>
                          <a:cs typeface="Arial"/>
                        </a:rPr>
                        <a:t>content description</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Victorian Curriculum  content description</a:t>
                      </a:r>
                      <a:endParaRPr lang="en-AU" sz="1800" dirty="0">
                        <a:effectLst/>
                        <a:latin typeface="Calibri"/>
                        <a:ea typeface="SimSun"/>
                        <a:cs typeface="Arial"/>
                      </a:endParaRPr>
                    </a:p>
                  </a:txBody>
                  <a:tcPr marL="68580" marR="68580" marT="0" marB="0"/>
                </a:tc>
              </a:tr>
              <a:tr h="370840">
                <a:tc>
                  <a:txBody>
                    <a:bodyPr/>
                    <a:lstStyle/>
                    <a:p>
                      <a:pPr algn="ctr"/>
                      <a:r>
                        <a:rPr lang="en-US" sz="1200" dirty="0" smtClean="0"/>
                        <a:t>3&amp;4</a:t>
                      </a:r>
                      <a:endParaRPr lang="en-AU" sz="1200" dirty="0"/>
                    </a:p>
                  </a:txBody>
                  <a:tcPr/>
                </a:tc>
                <a:tc>
                  <a:txBody>
                    <a:bodyPr/>
                    <a:lstStyle/>
                    <a:p>
                      <a:r>
                        <a:rPr lang="it-IT" sz="1200" kern="1200" dirty="0" smtClean="0">
                          <a:solidFill>
                            <a:schemeClr val="dk1"/>
                          </a:solidFill>
                          <a:effectLst/>
                          <a:latin typeface="+mn-lt"/>
                          <a:ea typeface="+mn-ea"/>
                          <a:cs typeface="+mn-cs"/>
                        </a:rPr>
                        <a:t>3: Heat can be produced in many ways and can move from one object to another </a:t>
                      </a:r>
                      <a:endParaRPr lang="en-AU" sz="1200" dirty="0"/>
                    </a:p>
                  </a:txBody>
                  <a:tcPr/>
                </a:tc>
                <a:tc>
                  <a:txBody>
                    <a:bodyPr/>
                    <a:lstStyle/>
                    <a:p>
                      <a:r>
                        <a:rPr lang="it-IT" sz="1200" kern="1200" dirty="0" smtClean="0">
                          <a:solidFill>
                            <a:schemeClr val="dk1"/>
                          </a:solidFill>
                          <a:effectLst/>
                          <a:latin typeface="+mn-lt"/>
                          <a:ea typeface="+mn-ea"/>
                          <a:cs typeface="+mn-cs"/>
                        </a:rPr>
                        <a:t>Heat can be produced in many ways and can move from one object to another; </a:t>
                      </a:r>
                      <a:r>
                        <a:rPr lang="it-IT" sz="1200" b="1" kern="1200" dirty="0" smtClean="0">
                          <a:solidFill>
                            <a:schemeClr val="dk1"/>
                          </a:solidFill>
                          <a:effectLst/>
                          <a:latin typeface="+mn-lt"/>
                          <a:ea typeface="+mn-ea"/>
                          <a:cs typeface="+mn-cs"/>
                        </a:rPr>
                        <a:t>a change in the temperature of an object is related to the gain or loss of heat by the object</a:t>
                      </a:r>
                      <a:endParaRPr lang="en-AU" sz="1200" b="1" dirty="0"/>
                    </a:p>
                  </a:txBody>
                  <a:tcPr/>
                </a:tc>
              </a:tr>
              <a:tr h="370840">
                <a:tc rowSpan="2">
                  <a:txBody>
                    <a:bodyPr/>
                    <a:lstStyle/>
                    <a:p>
                      <a:pPr algn="ctr"/>
                      <a:r>
                        <a:rPr lang="en-US" sz="1200" dirty="0" smtClean="0"/>
                        <a:t>5&amp;6</a:t>
                      </a:r>
                      <a:endParaRPr lang="en-AU" sz="1200" dirty="0"/>
                    </a:p>
                  </a:txBody>
                  <a:tcPr/>
                </a:tc>
                <a:tc>
                  <a:txBody>
                    <a:bodyPr/>
                    <a:lstStyle/>
                    <a:p>
                      <a:r>
                        <a:rPr lang="it-IT" sz="1200" kern="1200" dirty="0" smtClean="0">
                          <a:solidFill>
                            <a:schemeClr val="dk1"/>
                          </a:solidFill>
                          <a:effectLst/>
                          <a:latin typeface="+mn-lt"/>
                          <a:ea typeface="+mn-ea"/>
                          <a:cs typeface="+mn-cs"/>
                        </a:rPr>
                        <a:t>6: Electrical circuits provide a means of transferring and transforming electricity</a:t>
                      </a:r>
                      <a:endParaRPr lang="en-AU" sz="1200" dirty="0"/>
                    </a:p>
                  </a:txBody>
                  <a:tcPr/>
                </a:tc>
                <a:tc rowSpan="2">
                  <a:txBody>
                    <a:bodyPr/>
                    <a:lstStyle/>
                    <a:p>
                      <a:r>
                        <a:rPr lang="it-IT" sz="1200" kern="1200" dirty="0" smtClean="0">
                          <a:solidFill>
                            <a:schemeClr val="dk1"/>
                          </a:solidFill>
                          <a:effectLst/>
                          <a:latin typeface="+mn-lt"/>
                          <a:ea typeface="+mn-ea"/>
                          <a:cs typeface="+mn-cs"/>
                        </a:rPr>
                        <a:t>Energy from a variety of sources can be used to generate electricity; electric circuits </a:t>
                      </a:r>
                      <a:r>
                        <a:rPr lang="it-IT" sz="1200" b="1" kern="1200" dirty="0" smtClean="0">
                          <a:solidFill>
                            <a:schemeClr val="dk1"/>
                          </a:solidFill>
                          <a:effectLst/>
                          <a:latin typeface="+mn-lt"/>
                          <a:ea typeface="+mn-ea"/>
                          <a:cs typeface="+mn-cs"/>
                        </a:rPr>
                        <a:t>enable this energy to be transferred to another place and then to be transformed into another form of energy</a:t>
                      </a:r>
                      <a:endParaRPr lang="en-AU" sz="1200" b="1" dirty="0"/>
                    </a:p>
                  </a:txBody>
                  <a:tcPr/>
                </a:tc>
              </a:tr>
              <a:tr h="370840">
                <a:tc vMerge="1">
                  <a:txBody>
                    <a:bodyPr/>
                    <a:lstStyle/>
                    <a:p>
                      <a:pPr algn="ctr"/>
                      <a:endParaRPr lang="en-AU" dirty="0"/>
                    </a:p>
                  </a:txBody>
                  <a:tcPr/>
                </a:tc>
                <a:tc>
                  <a:txBody>
                    <a:bodyPr/>
                    <a:lstStyle/>
                    <a:p>
                      <a:r>
                        <a:rPr lang="it-IT" sz="1200" kern="1200" dirty="0" smtClean="0">
                          <a:solidFill>
                            <a:schemeClr val="dk1"/>
                          </a:solidFill>
                          <a:effectLst/>
                          <a:latin typeface="+mn-lt"/>
                          <a:ea typeface="+mn-ea"/>
                          <a:cs typeface="+mn-cs"/>
                        </a:rPr>
                        <a:t>6: Energy from a variety of sources can be used to generate electricity</a:t>
                      </a:r>
                      <a:endParaRPr lang="en-AU" sz="1200" dirty="0"/>
                    </a:p>
                  </a:txBody>
                  <a:tcPr/>
                </a:tc>
                <a:tc vMerge="1">
                  <a:txBody>
                    <a:bodyPr/>
                    <a:lstStyle/>
                    <a:p>
                      <a:endParaRPr lang="en-AU" dirty="0"/>
                    </a:p>
                  </a:txBody>
                  <a:tcPr/>
                </a:tc>
              </a:tr>
              <a:tr h="370840">
                <a:tc rowSpan="3">
                  <a:txBody>
                    <a:bodyPr/>
                    <a:lstStyle/>
                    <a:p>
                      <a:pPr algn="ctr"/>
                      <a:r>
                        <a:rPr lang="en-US" sz="1200" dirty="0" smtClean="0"/>
                        <a:t>7&amp;8</a:t>
                      </a:r>
                      <a:endParaRPr lang="en-AU" sz="1200" dirty="0"/>
                    </a:p>
                  </a:txBody>
                  <a:tcPr/>
                </a:tc>
                <a:tc>
                  <a:txBody>
                    <a:bodyPr/>
                    <a:lstStyle/>
                    <a:p>
                      <a:r>
                        <a:rPr lang="it-IT" sz="1200" kern="1200" dirty="0" smtClean="0">
                          <a:solidFill>
                            <a:schemeClr val="dk1"/>
                          </a:solidFill>
                          <a:effectLst/>
                          <a:latin typeface="+mn-lt"/>
                          <a:ea typeface="+mn-ea"/>
                          <a:cs typeface="+mn-cs"/>
                        </a:rPr>
                        <a:t>8: Energy appears in different forms including movement (kinetic energy), heat and potential energy, and causes change within systems</a:t>
                      </a:r>
                      <a:endParaRPr lang="en-AU" sz="1200" dirty="0"/>
                    </a:p>
                  </a:txBody>
                  <a:tcPr/>
                </a:tc>
                <a:tc>
                  <a:txBody>
                    <a:bodyPr/>
                    <a:lstStyle/>
                    <a:p>
                      <a:r>
                        <a:rPr lang="it-IT" sz="1200" kern="1200" dirty="0" smtClean="0">
                          <a:solidFill>
                            <a:schemeClr val="dk1"/>
                          </a:solidFill>
                          <a:effectLst/>
                          <a:latin typeface="+mn-lt"/>
                          <a:ea typeface="+mn-ea"/>
                          <a:cs typeface="+mn-cs"/>
                        </a:rPr>
                        <a:t>Energy appears in different forms including movement (kinetic energy), heat, </a:t>
                      </a:r>
                      <a:r>
                        <a:rPr lang="it-IT" sz="1200" b="1" kern="1200" dirty="0" smtClean="0">
                          <a:solidFill>
                            <a:schemeClr val="dk1"/>
                          </a:solidFill>
                          <a:effectLst/>
                          <a:latin typeface="+mn-lt"/>
                          <a:ea typeface="+mn-ea"/>
                          <a:cs typeface="+mn-cs"/>
                        </a:rPr>
                        <a:t>light</a:t>
                      </a:r>
                      <a:r>
                        <a:rPr lang="it-IT" sz="1200" b="1" i="1" kern="1200" dirty="0" smtClean="0">
                          <a:solidFill>
                            <a:schemeClr val="dk1"/>
                          </a:solidFill>
                          <a:effectLst/>
                          <a:latin typeface="+mn-lt"/>
                          <a:ea typeface="+mn-ea"/>
                          <a:cs typeface="+mn-cs"/>
                        </a:rPr>
                        <a:t>, </a:t>
                      </a:r>
                      <a:r>
                        <a:rPr lang="it-IT" sz="1200" b="1" kern="1200" dirty="0" smtClean="0">
                          <a:solidFill>
                            <a:schemeClr val="dk1"/>
                          </a:solidFill>
                          <a:effectLst/>
                          <a:latin typeface="+mn-lt"/>
                          <a:ea typeface="+mn-ea"/>
                          <a:cs typeface="+mn-cs"/>
                        </a:rPr>
                        <a:t>chemical energy</a:t>
                      </a:r>
                      <a:r>
                        <a:rPr lang="it-IT" sz="1200" b="1" kern="1200" baseline="0" dirty="0" smtClean="0">
                          <a:solidFill>
                            <a:schemeClr val="dk1"/>
                          </a:solidFill>
                          <a:effectLst/>
                          <a:latin typeface="+mn-lt"/>
                          <a:ea typeface="+mn-ea"/>
                          <a:cs typeface="+mn-cs"/>
                        </a:rPr>
                        <a:t> </a:t>
                      </a:r>
                      <a:r>
                        <a:rPr lang="it-IT" sz="1200" kern="1200" dirty="0" smtClean="0">
                          <a:solidFill>
                            <a:schemeClr val="dk1"/>
                          </a:solidFill>
                          <a:effectLst/>
                          <a:latin typeface="+mn-lt"/>
                          <a:ea typeface="+mn-ea"/>
                          <a:cs typeface="+mn-cs"/>
                        </a:rPr>
                        <a:t>and potential energy; </a:t>
                      </a:r>
                      <a:r>
                        <a:rPr lang="it-IT" sz="1200" b="1" kern="1200" dirty="0" smtClean="0">
                          <a:solidFill>
                            <a:schemeClr val="dk1"/>
                          </a:solidFill>
                          <a:effectLst/>
                          <a:latin typeface="+mn-lt"/>
                          <a:ea typeface="+mn-ea"/>
                          <a:cs typeface="+mn-cs"/>
                        </a:rPr>
                        <a:t>devices can change energy from one form to another</a:t>
                      </a:r>
                      <a:endParaRPr lang="en-AU" sz="1200" b="1" dirty="0"/>
                    </a:p>
                  </a:txBody>
                  <a:tcPr/>
                </a:tc>
              </a:tr>
              <a:tr h="370840">
                <a:tc vMerge="1">
                  <a:txBody>
                    <a:bodyPr/>
                    <a:lstStyle/>
                    <a:p>
                      <a:pPr algn="ctr"/>
                      <a:endParaRPr lang="en-AU" dirty="0"/>
                    </a:p>
                  </a:txBody>
                  <a:tcPr/>
                </a:tc>
                <a:tc>
                  <a:txBody>
                    <a:bodyPr/>
                    <a:lstStyle/>
                    <a:p>
                      <a:endParaRPr lang="en-AU" dirty="0"/>
                    </a:p>
                  </a:txBody>
                  <a:tcPr/>
                </a:tc>
                <a:tc>
                  <a:txBody>
                    <a:bodyPr/>
                    <a:lstStyle/>
                    <a:p>
                      <a:r>
                        <a:rPr lang="it-IT" sz="1200" b="1" kern="1200" dirty="0" smtClean="0">
                          <a:solidFill>
                            <a:schemeClr val="dk1"/>
                          </a:solidFill>
                          <a:effectLst/>
                          <a:latin typeface="+mn-lt"/>
                          <a:ea typeface="+mn-ea"/>
                          <a:cs typeface="+mn-cs"/>
                        </a:rPr>
                        <a:t>Light can form images using the reflective feature of curved mirrors and the refractive feature of lenses, and can disperse to produce a spectrum, which is part of a larger spectrum of radiation</a:t>
                      </a:r>
                      <a:endParaRPr lang="en-AU" sz="1200" b="1" dirty="0"/>
                    </a:p>
                  </a:txBody>
                  <a:tcPr/>
                </a:tc>
              </a:tr>
              <a:tr h="370840">
                <a:tc vMerge="1">
                  <a:txBody>
                    <a:bodyPr/>
                    <a:lstStyle/>
                    <a:p>
                      <a:pPr algn="ctr"/>
                      <a:endParaRPr lang="en-AU" dirty="0"/>
                    </a:p>
                  </a:txBody>
                  <a:tcPr/>
                </a:tc>
                <a:tc>
                  <a:txBody>
                    <a:bodyPr/>
                    <a:lstStyle/>
                    <a:p>
                      <a:endParaRPr lang="en-AU"/>
                    </a:p>
                  </a:txBody>
                  <a:tcPr/>
                </a:tc>
                <a:tc>
                  <a:txBody>
                    <a:bodyPr/>
                    <a:lstStyle/>
                    <a:p>
                      <a:r>
                        <a:rPr lang="it-IT" sz="1200" b="1" kern="1200" dirty="0" smtClean="0">
                          <a:solidFill>
                            <a:schemeClr val="dk1"/>
                          </a:solidFill>
                          <a:effectLst/>
                          <a:latin typeface="+mn-lt"/>
                          <a:ea typeface="+mn-ea"/>
                          <a:cs typeface="+mn-cs"/>
                        </a:rPr>
                        <a:t>The properties of sound can be explained by a wave model</a:t>
                      </a:r>
                      <a:endParaRPr lang="en-AU" sz="1200" b="1" dirty="0"/>
                    </a:p>
                  </a:txBody>
                  <a:tcPr/>
                </a:tc>
              </a:tr>
            </a:tbl>
          </a:graphicData>
        </a:graphic>
      </p:graphicFrame>
    </p:spTree>
    <p:extLst>
      <p:ext uri="{BB962C8B-B14F-4D97-AF65-F5344CB8AC3E}">
        <p14:creationId xmlns:p14="http://schemas.microsoft.com/office/powerpoint/2010/main" val="24475625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16416" cy="864096"/>
          </a:xfrm>
        </p:spPr>
        <p:txBody>
          <a:bodyPr/>
          <a:lstStyle/>
          <a:p>
            <a:r>
              <a:rPr lang="en-US" sz="2800" dirty="0" smtClean="0"/>
              <a:t>F-10 Physical </a:t>
            </a:r>
            <a:r>
              <a:rPr lang="en-US" sz="2800" dirty="0"/>
              <a:t>sciences </a:t>
            </a:r>
            <a:r>
              <a:rPr lang="en-US" sz="2800" dirty="0" smtClean="0"/>
              <a:t>changes (Levels 9-10)</a:t>
            </a:r>
            <a:endParaRPr lang="en-AU"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7333773"/>
              </p:ext>
            </p:extLst>
          </p:nvPr>
        </p:nvGraphicFramePr>
        <p:xfrm>
          <a:off x="683568" y="1484784"/>
          <a:ext cx="7990656" cy="4213100"/>
        </p:xfrm>
        <a:graphic>
          <a:graphicData uri="http://schemas.openxmlformats.org/drawingml/2006/table">
            <a:tbl>
              <a:tblPr firstRow="1" bandRow="1">
                <a:tableStyleId>{5C22544A-7EE6-4342-B048-85BDC9FD1C3A}</a:tableStyleId>
              </a:tblPr>
              <a:tblGrid>
                <a:gridCol w="812036"/>
                <a:gridCol w="2858140"/>
                <a:gridCol w="4320480"/>
              </a:tblGrid>
              <a:tr h="370840">
                <a:tc>
                  <a:txBody>
                    <a:bodyPr/>
                    <a:lstStyle/>
                    <a:p>
                      <a:pPr algn="ctr">
                        <a:lnSpc>
                          <a:spcPct val="115000"/>
                        </a:lnSpc>
                        <a:spcAft>
                          <a:spcPts val="0"/>
                        </a:spcAft>
                      </a:pPr>
                      <a:r>
                        <a:rPr lang="en-AU" sz="1800" b="1" i="1" dirty="0" smtClean="0">
                          <a:effectLst/>
                          <a:latin typeface="Calibri"/>
                          <a:ea typeface="SimSun"/>
                          <a:cs typeface="Arial"/>
                        </a:rPr>
                        <a:t>Level</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err="1" smtClean="0">
                          <a:effectLst/>
                          <a:latin typeface="Calibri"/>
                          <a:ea typeface="SimSun"/>
                          <a:cs typeface="Arial"/>
                        </a:rPr>
                        <a:t>AusVELS</a:t>
                      </a:r>
                      <a:r>
                        <a:rPr lang="en-AU" sz="1800" b="1" i="1" dirty="0" smtClean="0">
                          <a:effectLst/>
                          <a:latin typeface="Calibri"/>
                          <a:ea typeface="SimSun"/>
                          <a:cs typeface="Arial"/>
                        </a:rPr>
                        <a:t> </a:t>
                      </a:r>
                      <a:r>
                        <a:rPr lang="en-AU" sz="1800" b="1" i="1" dirty="0">
                          <a:effectLst/>
                          <a:latin typeface="Calibri"/>
                          <a:ea typeface="SimSun"/>
                          <a:cs typeface="Arial"/>
                        </a:rPr>
                        <a:t>content description</a:t>
                      </a:r>
                      <a:endParaRPr lang="en-AU" sz="1800" dirty="0">
                        <a:effectLst/>
                        <a:latin typeface="Calibri"/>
                        <a:ea typeface="SimSun"/>
                        <a:cs typeface="Arial"/>
                      </a:endParaRPr>
                    </a:p>
                  </a:txBody>
                  <a:tcPr marL="68580" marR="68580" marT="0" marB="0"/>
                </a:tc>
                <a:tc>
                  <a:txBody>
                    <a:bodyPr/>
                    <a:lstStyle/>
                    <a:p>
                      <a:pPr>
                        <a:lnSpc>
                          <a:spcPct val="115000"/>
                        </a:lnSpc>
                        <a:spcAft>
                          <a:spcPts val="0"/>
                        </a:spcAft>
                      </a:pPr>
                      <a:r>
                        <a:rPr lang="en-AU" sz="1800" b="1" i="1" dirty="0" smtClean="0">
                          <a:effectLst/>
                          <a:latin typeface="Calibri"/>
                          <a:ea typeface="SimSun"/>
                          <a:cs typeface="Arial"/>
                        </a:rPr>
                        <a:t>Victorian Curriculum  content description</a:t>
                      </a:r>
                      <a:endParaRPr lang="en-AU" sz="1800" dirty="0">
                        <a:effectLst/>
                        <a:latin typeface="Calibri"/>
                        <a:ea typeface="SimSun"/>
                        <a:cs typeface="Arial"/>
                      </a:endParaRPr>
                    </a:p>
                  </a:txBody>
                  <a:tcPr marL="68580" marR="68580" marT="0" marB="0"/>
                </a:tc>
              </a:tr>
              <a:tr h="370840">
                <a:tc rowSpan="4">
                  <a:txBody>
                    <a:bodyPr/>
                    <a:lstStyle/>
                    <a:p>
                      <a:r>
                        <a:rPr lang="en-US" dirty="0" smtClean="0"/>
                        <a:t>9&amp;10</a:t>
                      </a:r>
                      <a:endParaRPr lang="en-AU" dirty="0"/>
                    </a:p>
                  </a:txBody>
                  <a:tcPr/>
                </a:tc>
                <a:tc>
                  <a:txBody>
                    <a:bodyPr/>
                    <a:lstStyle/>
                    <a:p>
                      <a:pPr>
                        <a:lnSpc>
                          <a:spcPct val="115000"/>
                        </a:lnSpc>
                        <a:spcAft>
                          <a:spcPts val="0"/>
                        </a:spcAft>
                      </a:pPr>
                      <a:r>
                        <a:rPr lang="en-AU" sz="1400" kern="1200" dirty="0">
                          <a:solidFill>
                            <a:schemeClr val="dk1"/>
                          </a:solidFill>
                          <a:effectLst/>
                          <a:latin typeface="+mn-lt"/>
                          <a:ea typeface="+mn-ea"/>
                          <a:cs typeface="+mn-cs"/>
                        </a:rPr>
                        <a:t>9: </a:t>
                      </a:r>
                      <a:r>
                        <a:rPr lang="it-IT" sz="1400" kern="1200" dirty="0">
                          <a:solidFill>
                            <a:schemeClr val="dk1"/>
                          </a:solidFill>
                          <a:effectLst/>
                          <a:latin typeface="+mn-lt"/>
                          <a:ea typeface="+mn-ea"/>
                          <a:cs typeface="+mn-cs"/>
                        </a:rPr>
                        <a:t>Energy transfer through different mediums can be explained using wave and particle models </a:t>
                      </a:r>
                      <a:endParaRPr lang="en-AU" sz="1400" kern="1200" dirty="0">
                        <a:solidFill>
                          <a:schemeClr val="dk1"/>
                        </a:solidFill>
                        <a:effectLst/>
                        <a:latin typeface="+mn-lt"/>
                        <a:ea typeface="+mn-ea"/>
                        <a:cs typeface="+mn-cs"/>
                      </a:endParaRPr>
                    </a:p>
                  </a:txBody>
                  <a:tcPr marL="68580" marR="68580" marT="0" marB="0"/>
                </a:tc>
                <a:tc>
                  <a:txBody>
                    <a:bodyPr/>
                    <a:lstStyle/>
                    <a:p>
                      <a:pPr marL="342900" lvl="0" indent="-342900" rtl="0">
                        <a:lnSpc>
                          <a:spcPct val="115000"/>
                        </a:lnSpc>
                        <a:spcAft>
                          <a:spcPts val="0"/>
                        </a:spcAft>
                        <a:buFont typeface="Symbol"/>
                        <a:buChar char=""/>
                      </a:pPr>
                      <a:r>
                        <a:rPr lang="it-IT" sz="1400" b="1" kern="1200" dirty="0">
                          <a:solidFill>
                            <a:schemeClr val="dk1"/>
                          </a:solidFill>
                          <a:effectLst/>
                          <a:latin typeface="+mn-lt"/>
                          <a:ea typeface="+mn-ea"/>
                          <a:cs typeface="+mn-cs"/>
                        </a:rPr>
                        <a:t>Electric circuits can be designed for diverse purposes using different components; the operation of the circuits can be explained by the concepts of voltage and current</a:t>
                      </a:r>
                      <a:endParaRPr lang="en-AU" sz="1400" b="1" kern="1200" dirty="0">
                        <a:solidFill>
                          <a:schemeClr val="dk1"/>
                        </a:solidFill>
                        <a:effectLst/>
                        <a:latin typeface="+mn-lt"/>
                        <a:ea typeface="+mn-ea"/>
                        <a:cs typeface="+mn-cs"/>
                      </a:endParaRPr>
                    </a:p>
                  </a:txBody>
                  <a:tcPr marL="68580" marR="68580" marT="0" marB="0"/>
                </a:tc>
              </a:tr>
              <a:tr h="370840">
                <a:tc vMerge="1">
                  <a:txBody>
                    <a:bodyPr/>
                    <a:lstStyle/>
                    <a:p>
                      <a:endParaRPr lang="en-AU" dirty="0"/>
                    </a:p>
                  </a:txBody>
                  <a:tcPr/>
                </a:tc>
                <a:tc>
                  <a:txBody>
                    <a:bodyPr/>
                    <a:lstStyle/>
                    <a:p>
                      <a:endParaRPr lang="en-AU" sz="1400" kern="1200" dirty="0">
                        <a:solidFill>
                          <a:schemeClr val="dk1"/>
                        </a:solidFill>
                        <a:effectLst/>
                        <a:latin typeface="+mn-lt"/>
                        <a:ea typeface="+mn-ea"/>
                        <a:cs typeface="+mn-cs"/>
                      </a:endParaRPr>
                    </a:p>
                  </a:txBody>
                  <a:tcPr/>
                </a:tc>
                <a:tc>
                  <a:txBody>
                    <a:bodyPr/>
                    <a:lstStyle/>
                    <a:p>
                      <a:pPr marL="342900" lvl="0" indent="-342900" rtl="0">
                        <a:lnSpc>
                          <a:spcPct val="115000"/>
                        </a:lnSpc>
                        <a:spcAft>
                          <a:spcPts val="0"/>
                        </a:spcAft>
                        <a:buFont typeface="Symbol"/>
                        <a:buChar char=""/>
                      </a:pPr>
                      <a:r>
                        <a:rPr lang="it-IT" sz="1400" b="1" kern="1200" dirty="0">
                          <a:solidFill>
                            <a:schemeClr val="dk1"/>
                          </a:solidFill>
                          <a:effectLst/>
                          <a:latin typeface="+mn-lt"/>
                          <a:ea typeface="+mn-ea"/>
                          <a:cs typeface="+mn-cs"/>
                        </a:rPr>
                        <a:t>The interaction of magnets can be explained by a field model; magnets are used in the generation of electricity and the operation of electric motors</a:t>
                      </a:r>
                      <a:endParaRPr lang="en-AU" sz="1400" b="1" kern="1200" dirty="0">
                        <a:solidFill>
                          <a:schemeClr val="dk1"/>
                        </a:solidFill>
                        <a:effectLst/>
                        <a:latin typeface="+mn-lt"/>
                        <a:ea typeface="+mn-ea"/>
                        <a:cs typeface="+mn-cs"/>
                      </a:endParaRPr>
                    </a:p>
                  </a:txBody>
                  <a:tcPr marL="68580" marR="68580" marT="0" marB="0"/>
                </a:tc>
              </a:tr>
              <a:tr h="370840">
                <a:tc vMerge="1">
                  <a:txBody>
                    <a:bodyPr/>
                    <a:lstStyle/>
                    <a:p>
                      <a:endParaRPr lang="en-AU" dirty="0"/>
                    </a:p>
                  </a:txBody>
                  <a:tcPr/>
                </a:tc>
                <a:tc>
                  <a:txBody>
                    <a:bodyPr/>
                    <a:lstStyle/>
                    <a:p>
                      <a:pPr>
                        <a:lnSpc>
                          <a:spcPct val="115000"/>
                        </a:lnSpc>
                        <a:spcAft>
                          <a:spcPts val="0"/>
                        </a:spcAft>
                      </a:pPr>
                      <a:r>
                        <a:rPr lang="en-AU" sz="1400" kern="1200" dirty="0">
                          <a:solidFill>
                            <a:schemeClr val="dk1"/>
                          </a:solidFill>
                          <a:effectLst/>
                          <a:latin typeface="+mn-lt"/>
                          <a:ea typeface="+mn-ea"/>
                          <a:cs typeface="+mn-cs"/>
                        </a:rPr>
                        <a:t>10: </a:t>
                      </a:r>
                      <a:r>
                        <a:rPr lang="it-IT" sz="1400" kern="1200" dirty="0">
                          <a:solidFill>
                            <a:schemeClr val="dk1"/>
                          </a:solidFill>
                          <a:effectLst/>
                          <a:latin typeface="+mn-lt"/>
                          <a:ea typeface="+mn-ea"/>
                          <a:cs typeface="+mn-cs"/>
                        </a:rPr>
                        <a:t>Energy conservation in a system can be explained by describing energy transfers and transformations</a:t>
                      </a:r>
                      <a:endParaRPr lang="en-AU" sz="1400" kern="1200" dirty="0">
                        <a:solidFill>
                          <a:schemeClr val="dk1"/>
                        </a:solidFill>
                        <a:effectLst/>
                        <a:latin typeface="+mn-lt"/>
                        <a:ea typeface="+mn-ea"/>
                        <a:cs typeface="+mn-cs"/>
                      </a:endParaRPr>
                    </a:p>
                  </a:txBody>
                  <a:tcPr marL="68580" marR="68580" marT="0" marB="0"/>
                </a:tc>
                <a:tc>
                  <a:txBody>
                    <a:bodyPr/>
                    <a:lstStyle/>
                    <a:p>
                      <a:pPr marL="342900" lvl="0" indent="-342900" rtl="0">
                        <a:lnSpc>
                          <a:spcPct val="115000"/>
                        </a:lnSpc>
                        <a:spcAft>
                          <a:spcPts val="0"/>
                        </a:spcAft>
                        <a:buFont typeface="Symbol"/>
                        <a:buChar char=""/>
                      </a:pPr>
                      <a:r>
                        <a:rPr lang="it-IT" sz="1400" b="1" kern="1200" dirty="0">
                          <a:solidFill>
                            <a:schemeClr val="dk1"/>
                          </a:solidFill>
                          <a:effectLst/>
                          <a:latin typeface="+mn-lt"/>
                          <a:ea typeface="+mn-ea"/>
                          <a:cs typeface="+mn-cs"/>
                        </a:rPr>
                        <a:t>Energy flow in Earth's atmosphere can be explained by the processes of heat transfer</a:t>
                      </a:r>
                      <a:endParaRPr lang="en-AU" sz="1400" b="1" kern="1200" dirty="0">
                        <a:solidFill>
                          <a:schemeClr val="dk1"/>
                        </a:solidFill>
                        <a:effectLst/>
                        <a:latin typeface="+mn-lt"/>
                        <a:ea typeface="+mn-ea"/>
                        <a:cs typeface="+mn-cs"/>
                      </a:endParaRPr>
                    </a:p>
                    <a:p>
                      <a:pPr>
                        <a:lnSpc>
                          <a:spcPct val="115000"/>
                        </a:lnSpc>
                        <a:spcAft>
                          <a:spcPts val="0"/>
                        </a:spcAft>
                      </a:pPr>
                      <a:r>
                        <a:rPr lang="en-AU" sz="1400" b="1" kern="1200" dirty="0">
                          <a:solidFill>
                            <a:schemeClr val="dk1"/>
                          </a:solidFill>
                          <a:effectLst/>
                          <a:latin typeface="+mn-lt"/>
                          <a:ea typeface="+mn-ea"/>
                          <a:cs typeface="+mn-cs"/>
                        </a:rPr>
                        <a:t> </a:t>
                      </a:r>
                    </a:p>
                  </a:txBody>
                  <a:tcPr marL="68580" marR="68580" marT="0" marB="0"/>
                </a:tc>
              </a:tr>
              <a:tr h="370840">
                <a:tc vMerge="1">
                  <a:txBody>
                    <a:bodyPr/>
                    <a:lstStyle/>
                    <a:p>
                      <a:endParaRPr lang="en-AU" dirty="0"/>
                    </a:p>
                  </a:txBody>
                  <a:tcPr/>
                </a:tc>
                <a:tc>
                  <a:txBody>
                    <a:bodyPr/>
                    <a:lstStyle/>
                    <a:p>
                      <a:pPr>
                        <a:lnSpc>
                          <a:spcPct val="115000"/>
                        </a:lnSpc>
                        <a:spcAft>
                          <a:spcPts val="0"/>
                        </a:spcAft>
                      </a:pPr>
                      <a:r>
                        <a:rPr lang="it-IT" sz="1400" kern="1200" dirty="0">
                          <a:solidFill>
                            <a:schemeClr val="dk1"/>
                          </a:solidFill>
                          <a:effectLst/>
                          <a:latin typeface="+mn-lt"/>
                          <a:ea typeface="+mn-ea"/>
                          <a:cs typeface="+mn-cs"/>
                        </a:rPr>
                        <a:t>10: The motion of objects can be described and predicted using the laws of physics</a:t>
                      </a:r>
                      <a:endParaRPr lang="en-AU" sz="1400" kern="1200" dirty="0">
                        <a:solidFill>
                          <a:schemeClr val="dk1"/>
                        </a:solidFill>
                        <a:effectLst/>
                        <a:latin typeface="+mn-lt"/>
                        <a:ea typeface="+mn-ea"/>
                        <a:cs typeface="+mn-cs"/>
                      </a:endParaRPr>
                    </a:p>
                  </a:txBody>
                  <a:tcPr marL="68580" marR="68580" marT="0" marB="0"/>
                </a:tc>
                <a:tc>
                  <a:txBody>
                    <a:bodyPr/>
                    <a:lstStyle/>
                    <a:p>
                      <a:pPr marL="342900" lvl="0" indent="-342900" rtl="0">
                        <a:lnSpc>
                          <a:spcPct val="115000"/>
                        </a:lnSpc>
                        <a:spcAft>
                          <a:spcPts val="0"/>
                        </a:spcAft>
                        <a:buFont typeface="Symbol"/>
                        <a:buChar char=""/>
                      </a:pPr>
                      <a:r>
                        <a:rPr lang="it-IT" sz="1400" b="1" kern="1200" dirty="0">
                          <a:solidFill>
                            <a:schemeClr val="dk1"/>
                          </a:solidFill>
                          <a:effectLst/>
                          <a:latin typeface="+mn-lt"/>
                          <a:ea typeface="+mn-ea"/>
                          <a:cs typeface="+mn-cs"/>
                        </a:rPr>
                        <a:t>The description and explanation of </a:t>
                      </a:r>
                      <a:r>
                        <a:rPr lang="it-IT" sz="1400" b="0" kern="1200" dirty="0">
                          <a:solidFill>
                            <a:schemeClr val="dk1"/>
                          </a:solidFill>
                          <a:effectLst/>
                          <a:latin typeface="+mn-lt"/>
                          <a:ea typeface="+mn-ea"/>
                          <a:cs typeface="+mn-cs"/>
                        </a:rPr>
                        <a:t>the motion of objects</a:t>
                      </a:r>
                      <a:r>
                        <a:rPr lang="it-IT" sz="1400" b="1" kern="1200" dirty="0">
                          <a:solidFill>
                            <a:schemeClr val="dk1"/>
                          </a:solidFill>
                          <a:effectLst/>
                          <a:latin typeface="+mn-lt"/>
                          <a:ea typeface="+mn-ea"/>
                          <a:cs typeface="+mn-cs"/>
                        </a:rPr>
                        <a:t> involves the interaction of forces and the exchange of energy and </a:t>
                      </a:r>
                      <a:r>
                        <a:rPr lang="it-IT" sz="1400" b="0" kern="1200" dirty="0">
                          <a:solidFill>
                            <a:schemeClr val="dk1"/>
                          </a:solidFill>
                          <a:effectLst/>
                          <a:latin typeface="+mn-lt"/>
                          <a:ea typeface="+mn-ea"/>
                          <a:cs typeface="+mn-cs"/>
                        </a:rPr>
                        <a:t>can be predicted using the laws of physics</a:t>
                      </a:r>
                      <a:endParaRPr lang="en-AU" sz="1400" b="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0624142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Primary school example: </a:t>
            </a:r>
            <a:br>
              <a:rPr lang="en-AU" sz="2800" dirty="0" smtClean="0"/>
            </a:br>
            <a:r>
              <a:rPr lang="en-AU" sz="2000" dirty="0" smtClean="0"/>
              <a:t>science links to music</a:t>
            </a:r>
            <a:endParaRPr lang="en-AU" sz="2000" dirty="0"/>
          </a:p>
        </p:txBody>
      </p:sp>
      <p:sp>
        <p:nvSpPr>
          <p:cNvPr id="3" name="Content Placeholder 2"/>
          <p:cNvSpPr>
            <a:spLocks noGrp="1"/>
          </p:cNvSpPr>
          <p:nvPr>
            <p:ph sz="half" idx="1"/>
          </p:nvPr>
        </p:nvSpPr>
        <p:spPr>
          <a:xfrm>
            <a:off x="3635896" y="1628800"/>
            <a:ext cx="5184576" cy="4896544"/>
          </a:xfrm>
        </p:spPr>
        <p:txBody>
          <a:bodyPr/>
          <a:lstStyle/>
          <a:p>
            <a:pPr marL="0" indent="0">
              <a:buNone/>
            </a:pPr>
            <a:r>
              <a:rPr lang="en-AU" i="1" dirty="0" smtClean="0"/>
              <a:t>Class concert</a:t>
            </a:r>
            <a:endParaRPr lang="en-AU" dirty="0" smtClean="0"/>
          </a:p>
          <a:p>
            <a:pPr marL="0" indent="0">
              <a:buNone/>
            </a:pPr>
            <a:r>
              <a:rPr lang="en-AU" sz="1800" dirty="0" smtClean="0"/>
              <a:t>Students</a:t>
            </a:r>
            <a:r>
              <a:rPr lang="en-AU" sz="1800" dirty="0"/>
              <a:t>:</a:t>
            </a:r>
          </a:p>
          <a:p>
            <a:pPr lvl="0"/>
            <a:r>
              <a:rPr lang="en-AU" sz="1600" dirty="0"/>
              <a:t>self-select to construct a wind, percussion or string instrument from household materials (empty or full food cans; bottles or jars; pots; pans; rubber bands; string; combs; hammers; cardboard tubes </a:t>
            </a:r>
            <a:r>
              <a:rPr lang="en-AU" sz="1600" dirty="0" err="1"/>
              <a:t>etc</a:t>
            </a:r>
            <a:r>
              <a:rPr lang="en-AU" sz="1600" dirty="0"/>
              <a:t>)</a:t>
            </a:r>
          </a:p>
          <a:p>
            <a:pPr lvl="0"/>
            <a:r>
              <a:rPr lang="en-AU" sz="1600" dirty="0"/>
              <a:t>work in a ‘wind’, ‘percussion’ or ‘string’ group to test materials and the sounds they produce, sharing ideas and </a:t>
            </a:r>
            <a:r>
              <a:rPr lang="en-AU" sz="1600" dirty="0" smtClean="0"/>
              <a:t>reflecting/ providing </a:t>
            </a:r>
            <a:r>
              <a:rPr lang="en-AU" sz="1600" dirty="0"/>
              <a:t>comments about each others’ findings, and to construct their own final instrument</a:t>
            </a:r>
          </a:p>
          <a:p>
            <a:r>
              <a:rPr lang="en-AU" sz="1600" dirty="0"/>
              <a:t>form a ‘band’ of at least four members, name their group, select a nursery rhyme or folk song to play, and prepare for a class concert (may be presented to other F-2 classes, or as part of a parent/family night)</a:t>
            </a:r>
          </a:p>
        </p:txBody>
      </p:sp>
      <p:pic>
        <p:nvPicPr>
          <p:cNvPr id="4" name="Picture 2" descr="C:\Users\08502768\AppData\Local\Microsoft\Windows\Temporary Internet Files\Content.Outlook\3WTS26HV\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39" y="1641049"/>
            <a:ext cx="2727177" cy="210200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639" y="3743050"/>
            <a:ext cx="2727177" cy="523220"/>
          </a:xfrm>
          <a:prstGeom prst="rect">
            <a:avLst/>
          </a:prstGeom>
          <a:solidFill>
            <a:srgbClr val="FFC000"/>
          </a:solidFill>
          <a:ln w="28575">
            <a:solidFill>
              <a:schemeClr val="tx1"/>
            </a:solidFill>
          </a:ln>
        </p:spPr>
        <p:txBody>
          <a:bodyPr wrap="square" rtlCol="0">
            <a:spAutoFit/>
          </a:bodyPr>
          <a:lstStyle/>
          <a:p>
            <a:pPr algn="ctr"/>
            <a:r>
              <a:rPr lang="en-AU" sz="1400" dirty="0" smtClean="0"/>
              <a:t>Set of student-constructed string instruments</a:t>
            </a:r>
            <a:endParaRPr lang="en-AU" sz="1400" dirty="0"/>
          </a:p>
        </p:txBody>
      </p:sp>
      <p:sp>
        <p:nvSpPr>
          <p:cNvPr id="7" name="TextBox 6"/>
          <p:cNvSpPr txBox="1"/>
          <p:nvPr/>
        </p:nvSpPr>
        <p:spPr>
          <a:xfrm>
            <a:off x="178940" y="4437112"/>
            <a:ext cx="3528392" cy="1815882"/>
          </a:xfrm>
          <a:prstGeom prst="rect">
            <a:avLst/>
          </a:prstGeom>
          <a:noFill/>
        </p:spPr>
        <p:txBody>
          <a:bodyPr wrap="square" rtlCol="0">
            <a:spAutoFit/>
          </a:bodyPr>
          <a:lstStyle/>
          <a:p>
            <a:r>
              <a:rPr lang="en-AU" sz="1400" b="1" dirty="0" smtClean="0">
                <a:latin typeface="+mn-lt"/>
              </a:rPr>
              <a:t>Levels F-2 Science</a:t>
            </a:r>
            <a:r>
              <a:rPr lang="en-AU" sz="1400" dirty="0" smtClean="0">
                <a:latin typeface="+mn-lt"/>
              </a:rPr>
              <a:t>: </a:t>
            </a:r>
            <a:r>
              <a:rPr lang="en-US" sz="1400" dirty="0">
                <a:latin typeface="+mn-lt"/>
              </a:rPr>
              <a:t>Light and sound are produced by a range of sources and can be </a:t>
            </a:r>
            <a:r>
              <a:rPr lang="en-US" sz="1400" dirty="0" smtClean="0">
                <a:latin typeface="+mn-lt"/>
              </a:rPr>
              <a:t>sensed</a:t>
            </a:r>
          </a:p>
          <a:p>
            <a:r>
              <a:rPr lang="en-US" sz="1400" b="1" dirty="0" smtClean="0">
                <a:latin typeface="+mn-lt"/>
              </a:rPr>
              <a:t>Levels 1&amp;2 Music</a:t>
            </a:r>
            <a:r>
              <a:rPr lang="en-US" sz="1400" dirty="0" smtClean="0">
                <a:latin typeface="+mn-lt"/>
              </a:rPr>
              <a:t>: </a:t>
            </a:r>
            <a:r>
              <a:rPr lang="en-AU" sz="1400" dirty="0">
                <a:latin typeface="+mn-lt"/>
              </a:rPr>
              <a:t>Sing and play instruments to improvise, compose and practise a repertoire of chants, songs and rhymes, including those used by cultural groups in the local community</a:t>
            </a:r>
          </a:p>
        </p:txBody>
      </p:sp>
    </p:spTree>
    <p:extLst>
      <p:ext uri="{BB962C8B-B14F-4D97-AF65-F5344CB8AC3E}">
        <p14:creationId xmlns:p14="http://schemas.microsoft.com/office/powerpoint/2010/main" val="7032698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r>
              <a:rPr lang="en-AU" sz="2800" dirty="0" smtClean="0"/>
              <a:t>Secondary school example:</a:t>
            </a:r>
            <a:br>
              <a:rPr lang="en-AU" sz="2800" dirty="0" smtClean="0"/>
            </a:br>
            <a:r>
              <a:rPr lang="en-AU" sz="2000" dirty="0" smtClean="0"/>
              <a:t>science links to mathematics</a:t>
            </a:r>
            <a:endParaRPr lang="en-AU" sz="20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648072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499992" y="1340768"/>
            <a:ext cx="4464496" cy="4824536"/>
          </a:xfrm>
        </p:spPr>
        <p:txBody>
          <a:bodyPr/>
          <a:lstStyle/>
          <a:p>
            <a:pPr marL="0" indent="0">
              <a:buNone/>
            </a:pPr>
            <a:r>
              <a:rPr lang="en-AU" sz="1600" dirty="0" smtClean="0"/>
              <a:t>The remains of a fossilised insect (minus two legs) was found in a sandstone formation in South-West Victoria.</a:t>
            </a:r>
          </a:p>
          <a:p>
            <a:pPr marL="0" indent="0">
              <a:buNone/>
            </a:pPr>
            <a:r>
              <a:rPr lang="en-AU" sz="1800" dirty="0" smtClean="0"/>
              <a:t>Task: </a:t>
            </a:r>
            <a:r>
              <a:rPr lang="en-AU" sz="1800" b="0" dirty="0" smtClean="0"/>
              <a:t>Identify possible classification orders to which the insect may belong by comparing the following body part ratios to those of known insect orders </a:t>
            </a:r>
            <a:r>
              <a:rPr lang="en-AU" sz="1600" b="0" dirty="0" smtClean="0"/>
              <a:t>(head to total body; thorax to total body; abdomen to total body; head to thorax; head to abdomen; thorax to abdomen)</a:t>
            </a:r>
            <a:endParaRPr lang="en-AU" sz="1600" b="0" dirty="0"/>
          </a:p>
          <a:p>
            <a:pPr marL="0" indent="0">
              <a:buNone/>
            </a:pPr>
            <a:endParaRPr lang="en-AU" sz="1600" dirty="0" smtClean="0"/>
          </a:p>
          <a:p>
            <a:pPr marL="0" indent="0">
              <a:buNone/>
            </a:pPr>
            <a:r>
              <a:rPr lang="en-AU" sz="1600" dirty="0" smtClean="0"/>
              <a:t>Levels 7&amp;8 Science: </a:t>
            </a:r>
            <a:r>
              <a:rPr lang="en-AU" sz="1600" b="0" dirty="0" smtClean="0"/>
              <a:t>There are differences within and between groups of organisms; classification helps organise this diversity</a:t>
            </a:r>
          </a:p>
          <a:p>
            <a:pPr marL="0" indent="0">
              <a:buNone/>
            </a:pPr>
            <a:r>
              <a:rPr lang="en-AU" sz="1600" dirty="0" smtClean="0"/>
              <a:t>Level 7 Mathematics: </a:t>
            </a:r>
            <a:r>
              <a:rPr lang="en-AU" sz="1600" b="0" dirty="0" smtClean="0"/>
              <a:t>recognise and solve problems involving simple ratios</a:t>
            </a:r>
          </a:p>
          <a:p>
            <a:pPr marL="0" indent="0">
              <a:buNone/>
            </a:pPr>
            <a:r>
              <a:rPr lang="en-AU" sz="1600" dirty="0" smtClean="0"/>
              <a:t>Level 8 Mathematics: </a:t>
            </a:r>
            <a:r>
              <a:rPr lang="en-AU" sz="1600" b="0" dirty="0" smtClean="0"/>
              <a:t>investigate terminating and recurring decimals</a:t>
            </a:r>
            <a:endParaRPr lang="en-AU" sz="1600" b="0" dirty="0"/>
          </a:p>
        </p:txBody>
      </p:sp>
      <p:sp>
        <p:nvSpPr>
          <p:cNvPr id="3" name="TextBox 2"/>
          <p:cNvSpPr txBox="1"/>
          <p:nvPr/>
        </p:nvSpPr>
        <p:spPr>
          <a:xfrm>
            <a:off x="395536" y="1484784"/>
            <a:ext cx="3384376" cy="461665"/>
          </a:xfrm>
          <a:prstGeom prst="rect">
            <a:avLst/>
          </a:prstGeom>
          <a:noFill/>
        </p:spPr>
        <p:txBody>
          <a:bodyPr wrap="square" rtlCol="0">
            <a:spAutoFit/>
          </a:bodyPr>
          <a:lstStyle/>
          <a:p>
            <a:r>
              <a:rPr lang="en-AU" dirty="0" smtClean="0"/>
              <a:t>Is this a new insect?</a:t>
            </a:r>
            <a:endParaRPr lang="en-AU" dirty="0"/>
          </a:p>
        </p:txBody>
      </p:sp>
    </p:spTree>
    <p:extLst>
      <p:ext uri="{BB962C8B-B14F-4D97-AF65-F5344CB8AC3E}">
        <p14:creationId xmlns:p14="http://schemas.microsoft.com/office/powerpoint/2010/main" val="9424588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Literacy, numeracy and ICT</a:t>
            </a:r>
            <a:endParaRPr lang="en-AU" dirty="0"/>
          </a:p>
        </p:txBody>
      </p:sp>
      <p:sp>
        <p:nvSpPr>
          <p:cNvPr id="3" name="Content Placeholder 2"/>
          <p:cNvSpPr>
            <a:spLocks noGrp="1"/>
          </p:cNvSpPr>
          <p:nvPr>
            <p:ph idx="1"/>
          </p:nvPr>
        </p:nvSpPr>
        <p:spPr>
          <a:xfrm>
            <a:off x="467544" y="1700808"/>
            <a:ext cx="8280920" cy="4392488"/>
          </a:xfrm>
        </p:spPr>
        <p:txBody>
          <a:bodyPr/>
          <a:lstStyle/>
          <a:p>
            <a:pPr marL="0" lvl="0" indent="0">
              <a:buNone/>
            </a:pPr>
            <a:r>
              <a:rPr lang="en-AU" sz="2400" dirty="0"/>
              <a:t>The Science curriculum provides many opportunities for developing literacy, numeracy and ICT </a:t>
            </a:r>
            <a:r>
              <a:rPr lang="en-AU" sz="2400" dirty="0" smtClean="0"/>
              <a:t>skills, as illustrated by the following three activities:</a:t>
            </a:r>
          </a:p>
          <a:p>
            <a:pPr marL="0" lvl="0" indent="0">
              <a:buNone/>
            </a:pPr>
            <a:r>
              <a:rPr lang="en-AU" sz="3200" dirty="0" smtClean="0"/>
              <a:t>. </a:t>
            </a:r>
            <a:r>
              <a:rPr lang="en-AU" sz="1800" dirty="0"/>
              <a:t>Literacy:</a:t>
            </a:r>
            <a:r>
              <a:rPr lang="en-AU" sz="3200" dirty="0" smtClean="0"/>
              <a:t> </a:t>
            </a:r>
            <a:r>
              <a:rPr lang="en-AU" altLang="en-US" sz="1800" b="0" dirty="0" smtClean="0"/>
              <a:t>Levels </a:t>
            </a:r>
            <a:r>
              <a:rPr lang="en-AU" altLang="en-US" sz="1800" b="0" dirty="0"/>
              <a:t>3 &amp; </a:t>
            </a:r>
            <a:r>
              <a:rPr lang="en-AU" altLang="en-US" sz="1800" b="0" dirty="0" smtClean="0"/>
              <a:t>4 - use of a ‘</a:t>
            </a:r>
            <a:r>
              <a:rPr lang="en-AU" altLang="en-US" sz="1800" b="0" dirty="0" err="1" smtClean="0"/>
              <a:t>heptaverse</a:t>
            </a:r>
            <a:r>
              <a:rPr lang="en-AU" altLang="en-US" sz="1800" b="0" dirty="0" smtClean="0"/>
              <a:t> </a:t>
            </a:r>
            <a:r>
              <a:rPr lang="en-AU" altLang="en-US" sz="1800" b="0" dirty="0"/>
              <a:t>(seven-lined </a:t>
            </a:r>
            <a:r>
              <a:rPr lang="en-AU" altLang="en-US" sz="1800" b="0" dirty="0" smtClean="0"/>
              <a:t>text) </a:t>
            </a:r>
            <a:r>
              <a:rPr lang="en-AU" altLang="en-US" sz="1800" b="0" dirty="0"/>
              <a:t>template’ </a:t>
            </a:r>
            <a:r>
              <a:rPr lang="en-AU" altLang="en-US" sz="1800" b="0" dirty="0" smtClean="0"/>
              <a:t>can link </a:t>
            </a:r>
            <a:r>
              <a:rPr lang="en-AU" altLang="en-US" sz="1800" b="0" dirty="0"/>
              <a:t>or </a:t>
            </a:r>
            <a:r>
              <a:rPr lang="en-AU" altLang="en-US" sz="1800" b="0" dirty="0" smtClean="0"/>
              <a:t>distinguish </a:t>
            </a:r>
            <a:r>
              <a:rPr lang="en-AU" altLang="en-US" sz="1800" b="0" dirty="0"/>
              <a:t>between two words, ideas or concepts </a:t>
            </a:r>
            <a:r>
              <a:rPr lang="en-AU" altLang="en-US" sz="1800" b="0" dirty="0" smtClean="0"/>
              <a:t>– in this case, scientific </a:t>
            </a:r>
            <a:r>
              <a:rPr lang="en-AU" altLang="en-US" sz="1800" b="0" dirty="0"/>
              <a:t>vocabulary related to life cycles </a:t>
            </a:r>
            <a:endParaRPr lang="en-AU" altLang="en-US" sz="1800" b="0" dirty="0" smtClean="0"/>
          </a:p>
          <a:p>
            <a:pPr marL="0" lvl="0" indent="0">
              <a:buNone/>
            </a:pPr>
            <a:r>
              <a:rPr lang="en-AU" sz="3200" dirty="0"/>
              <a:t>. </a:t>
            </a:r>
            <a:r>
              <a:rPr lang="en-AU" sz="1800" dirty="0" smtClean="0"/>
              <a:t>Numeracy:</a:t>
            </a:r>
            <a:r>
              <a:rPr lang="en-AU" altLang="en-US" sz="1800" b="0" dirty="0" smtClean="0"/>
              <a:t> all Levels – measurement and concepts related to accuracy and precision involve development and application of numeracy skills</a:t>
            </a:r>
          </a:p>
          <a:p>
            <a:pPr marL="0" lvl="0" indent="0">
              <a:buNone/>
            </a:pPr>
            <a:r>
              <a:rPr lang="en-AU" sz="3200" dirty="0"/>
              <a:t>. </a:t>
            </a:r>
            <a:r>
              <a:rPr lang="en-AU" sz="1800" dirty="0" smtClean="0"/>
              <a:t>ICT:</a:t>
            </a:r>
            <a:r>
              <a:rPr lang="en-AU" altLang="en-US" sz="1800" b="0" dirty="0" smtClean="0"/>
              <a:t> </a:t>
            </a:r>
            <a:r>
              <a:rPr lang="en-AU" altLang="en-US" sz="1800" b="0" dirty="0"/>
              <a:t>all Levels – </a:t>
            </a:r>
            <a:r>
              <a:rPr lang="en-AU" altLang="en-US" sz="1800" b="0" dirty="0" smtClean="0"/>
              <a:t>data from repeated trials and surveys can be collated, processed and sorted in order to draw evidence-based conclusions</a:t>
            </a:r>
            <a:endParaRPr lang="en-AU" dirty="0"/>
          </a:p>
        </p:txBody>
      </p:sp>
    </p:spTree>
    <p:extLst>
      <p:ext uri="{BB962C8B-B14F-4D97-AF65-F5344CB8AC3E}">
        <p14:creationId xmlns:p14="http://schemas.microsoft.com/office/powerpoint/2010/main" val="19742305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Workshop aims</a:t>
            </a:r>
            <a:endParaRPr lang="en-AU" dirty="0"/>
          </a:p>
        </p:txBody>
      </p:sp>
      <p:sp>
        <p:nvSpPr>
          <p:cNvPr id="3" name="Content Placeholder 2"/>
          <p:cNvSpPr>
            <a:spLocks noGrp="1"/>
          </p:cNvSpPr>
          <p:nvPr>
            <p:ph idx="1"/>
          </p:nvPr>
        </p:nvSpPr>
        <p:spPr>
          <a:xfrm>
            <a:off x="467544" y="1844824"/>
            <a:ext cx="7990656" cy="4104456"/>
          </a:xfrm>
        </p:spPr>
        <p:txBody>
          <a:bodyPr/>
          <a:lstStyle/>
          <a:p>
            <a:r>
              <a:rPr lang="en-AU" dirty="0" smtClean="0"/>
              <a:t> </a:t>
            </a:r>
            <a:r>
              <a:rPr lang="en-AU" sz="3200" dirty="0"/>
              <a:t>P</a:t>
            </a:r>
            <a:r>
              <a:rPr lang="en-AU" sz="3200" dirty="0" smtClean="0"/>
              <a:t>rovide an overview about the changes to the:</a:t>
            </a:r>
          </a:p>
          <a:p>
            <a:pPr marL="514350" indent="-514350">
              <a:buAutoNum type="alphaLcParenBoth"/>
            </a:pPr>
            <a:r>
              <a:rPr lang="en-AU" sz="3200" dirty="0" smtClean="0"/>
              <a:t>  F-10 Victorian Curriculum</a:t>
            </a:r>
          </a:p>
          <a:p>
            <a:pPr marL="514350" indent="-514350">
              <a:buAutoNum type="alphaLcParenBoth"/>
            </a:pPr>
            <a:r>
              <a:rPr lang="en-AU" sz="3200" dirty="0" smtClean="0"/>
              <a:t>  VCE science study designs</a:t>
            </a:r>
          </a:p>
          <a:p>
            <a:r>
              <a:rPr lang="en-AU" sz="3200" dirty="0" smtClean="0"/>
              <a:t> Consider how the changes can be managed effectively in a school</a:t>
            </a:r>
          </a:p>
          <a:p>
            <a:r>
              <a:rPr lang="en-AU" sz="3200" dirty="0" smtClean="0"/>
              <a:t>Respond to audience questions</a:t>
            </a:r>
          </a:p>
        </p:txBody>
      </p:sp>
    </p:spTree>
    <p:extLst>
      <p:ext uri="{BB962C8B-B14F-4D97-AF65-F5344CB8AC3E}">
        <p14:creationId xmlns:p14="http://schemas.microsoft.com/office/powerpoint/2010/main" val="129399694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12968" cy="576064"/>
          </a:xfrm>
        </p:spPr>
        <p:txBody>
          <a:bodyPr/>
          <a:lstStyle/>
          <a:p>
            <a:r>
              <a:rPr lang="en-AU" sz="2800" dirty="0" smtClean="0"/>
              <a:t>Exploring science language</a:t>
            </a:r>
            <a:endParaRPr lang="en-AU" sz="2800" dirty="0"/>
          </a:p>
        </p:txBody>
      </p:sp>
      <p:sp>
        <p:nvSpPr>
          <p:cNvPr id="3" name="Content Placeholder 2"/>
          <p:cNvSpPr>
            <a:spLocks noGrp="1"/>
          </p:cNvSpPr>
          <p:nvPr>
            <p:ph idx="1"/>
          </p:nvPr>
        </p:nvSpPr>
        <p:spPr>
          <a:xfrm>
            <a:off x="419551" y="1041678"/>
            <a:ext cx="8513134" cy="720080"/>
          </a:xfrm>
        </p:spPr>
        <p:txBody>
          <a:bodyPr/>
          <a:lstStyle/>
          <a:p>
            <a:pPr marL="0" lvl="0" indent="0">
              <a:buNone/>
            </a:pPr>
            <a:r>
              <a:rPr lang="en-AU" altLang="en-US" sz="2000" b="0" dirty="0" smtClean="0"/>
              <a:t>The example below shows the use of </a:t>
            </a:r>
            <a:r>
              <a:rPr lang="en-AU" altLang="en-US" sz="2000" b="0" dirty="0"/>
              <a:t>a ‘</a:t>
            </a:r>
            <a:r>
              <a:rPr lang="en-AU" altLang="en-US" sz="2000" b="0" dirty="0" err="1" smtClean="0"/>
              <a:t>heptaverse</a:t>
            </a:r>
            <a:r>
              <a:rPr lang="en-AU" altLang="en-US" sz="2000" b="0" dirty="0" smtClean="0"/>
              <a:t>’ </a:t>
            </a:r>
            <a:r>
              <a:rPr lang="en-AU" altLang="en-US" sz="2000" b="0" dirty="0"/>
              <a:t>(seven-lined </a:t>
            </a:r>
            <a:r>
              <a:rPr lang="en-AU" altLang="en-US" sz="2000" b="0" dirty="0" smtClean="0"/>
              <a:t>text) template to work with scientific </a:t>
            </a:r>
            <a:r>
              <a:rPr lang="en-AU" altLang="en-US" sz="2000" b="0" dirty="0"/>
              <a:t>vocabulary related to life cycles </a:t>
            </a:r>
          </a:p>
          <a:p>
            <a:pPr marL="0" indent="0">
              <a:buNone/>
            </a:pPr>
            <a:endParaRPr lang="en-AU" sz="2000" dirty="0"/>
          </a:p>
        </p:txBody>
      </p:sp>
      <p:graphicFrame>
        <p:nvGraphicFramePr>
          <p:cNvPr id="7" name="Table 6"/>
          <p:cNvGraphicFramePr>
            <a:graphicFrameLocks noGrp="1"/>
          </p:cNvGraphicFramePr>
          <p:nvPr>
            <p:extLst>
              <p:ext uri="{D42A27DB-BD31-4B8C-83A1-F6EECF244321}">
                <p14:modId xmlns:p14="http://schemas.microsoft.com/office/powerpoint/2010/main" val="3271136467"/>
              </p:ext>
            </p:extLst>
          </p:nvPr>
        </p:nvGraphicFramePr>
        <p:xfrm>
          <a:off x="251520" y="1946579"/>
          <a:ext cx="6508521" cy="4773168"/>
        </p:xfrm>
        <a:graphic>
          <a:graphicData uri="http://schemas.openxmlformats.org/drawingml/2006/table">
            <a:tbl>
              <a:tblPr firstRow="1" bandRow="1">
                <a:tableStyleId>{073A0DAA-6AF3-43AB-8588-CEC1D06C72B9}</a:tableStyleId>
              </a:tblPr>
              <a:tblGrid>
                <a:gridCol w="703625"/>
                <a:gridCol w="3216280"/>
                <a:gridCol w="2588616"/>
              </a:tblGrid>
              <a:tr h="370840">
                <a:tc>
                  <a:txBody>
                    <a:bodyPr/>
                    <a:lstStyle/>
                    <a:p>
                      <a:pPr algn="ctr"/>
                      <a:r>
                        <a:rPr lang="en-AU" dirty="0" smtClean="0"/>
                        <a:t>Line</a:t>
                      </a:r>
                      <a:endParaRPr lang="en-AU" dirty="0"/>
                    </a:p>
                  </a:txBody>
                  <a:tcPr/>
                </a:tc>
                <a:tc>
                  <a:txBody>
                    <a:bodyPr/>
                    <a:lstStyle/>
                    <a:p>
                      <a:r>
                        <a:rPr lang="en-AU" dirty="0" smtClean="0"/>
                        <a:t>Template </a:t>
                      </a:r>
                      <a:endParaRPr lang="en-AU" dirty="0"/>
                    </a:p>
                  </a:txBody>
                  <a:tcPr/>
                </a:tc>
                <a:tc>
                  <a:txBody>
                    <a:bodyPr/>
                    <a:lstStyle/>
                    <a:p>
                      <a:r>
                        <a:rPr lang="en-AU" dirty="0" smtClean="0"/>
                        <a:t>Student</a:t>
                      </a:r>
                      <a:r>
                        <a:rPr lang="en-AU" baseline="0" dirty="0" smtClean="0"/>
                        <a:t> example</a:t>
                      </a:r>
                      <a:endParaRPr lang="en-AU" dirty="0"/>
                    </a:p>
                  </a:txBody>
                  <a:tcPr/>
                </a:tc>
              </a:tr>
              <a:tr h="370840">
                <a:tc>
                  <a:txBody>
                    <a:bodyPr/>
                    <a:lstStyle/>
                    <a:p>
                      <a:pPr algn="ctr"/>
                      <a:r>
                        <a:rPr lang="en-AU" dirty="0" smtClean="0"/>
                        <a:t>1</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What does the living thing start as?</a:t>
                      </a:r>
                    </a:p>
                  </a:txBody>
                  <a:tcPr marL="68580" marR="68580" marT="0" marB="0"/>
                </a:tc>
                <a:tc>
                  <a:txBody>
                    <a:bodyPr/>
                    <a:lstStyle/>
                    <a:p>
                      <a:pPr marL="0" algn="ctr" defTabSz="914400" rtl="0" eaLnBrk="1" latinLnBrk="0" hangingPunct="1">
                        <a:spcAft>
                          <a:spcPts val="0"/>
                        </a:spcAft>
                      </a:pPr>
                      <a:r>
                        <a:rPr lang="en-AU" sz="1600" kern="1200" dirty="0" smtClean="0">
                          <a:solidFill>
                            <a:schemeClr val="dk1"/>
                          </a:solidFill>
                          <a:latin typeface="+mn-lt"/>
                          <a:ea typeface="+mn-ea"/>
                          <a:cs typeface="+mn-cs"/>
                        </a:rPr>
                        <a:t>egg</a:t>
                      </a:r>
                      <a:endParaRPr lang="en-AU" sz="1600" kern="1200" dirty="0">
                        <a:solidFill>
                          <a:schemeClr val="dk1"/>
                        </a:solidFill>
                        <a:latin typeface="+mn-lt"/>
                        <a:ea typeface="+mn-ea"/>
                        <a:cs typeface="+mn-cs"/>
                      </a:endParaRPr>
                    </a:p>
                  </a:txBody>
                  <a:tcPr marL="68580" marR="68580" marT="0" marB="0"/>
                </a:tc>
              </a:tr>
              <a:tr h="410448">
                <a:tc>
                  <a:txBody>
                    <a:bodyPr/>
                    <a:lstStyle/>
                    <a:p>
                      <a:pPr algn="ctr"/>
                      <a:r>
                        <a:rPr lang="en-AU" dirty="0" smtClean="0"/>
                        <a:t>2</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Size /shape /colour of (line 1 object)</a:t>
                      </a:r>
                    </a:p>
                  </a:txBody>
                  <a:tcPr marL="68580" marR="68580" marT="0" marB="0"/>
                </a:tc>
                <a:tc>
                  <a:txBody>
                    <a:bodyPr/>
                    <a:lstStyle/>
                    <a:p>
                      <a:pPr marL="0" algn="ctr" defTabSz="914400" rtl="0" eaLnBrk="1" latinLnBrk="0" hangingPunct="1">
                        <a:spcAft>
                          <a:spcPts val="0"/>
                        </a:spcAft>
                      </a:pPr>
                      <a:r>
                        <a:rPr lang="en-AU" sz="1600" kern="1200" dirty="0" smtClean="0">
                          <a:solidFill>
                            <a:schemeClr val="dk1"/>
                          </a:solidFill>
                          <a:latin typeface="+mn-lt"/>
                          <a:ea typeface="+mn-ea"/>
                          <a:cs typeface="+mn-cs"/>
                        </a:rPr>
                        <a:t>brown-speckled, oval</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3</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Three things that (line 1 living thing) does (ending in “</a:t>
                      </a:r>
                      <a:r>
                        <a:rPr lang="en-AU" sz="1600" kern="1200" dirty="0" err="1">
                          <a:solidFill>
                            <a:schemeClr val="dk1"/>
                          </a:solidFill>
                          <a:latin typeface="+mn-lt"/>
                          <a:ea typeface="+mn-ea"/>
                          <a:cs typeface="+mn-cs"/>
                        </a:rPr>
                        <a:t>ing</a:t>
                      </a:r>
                      <a:r>
                        <a:rPr lang="en-AU" sz="1600" kern="1200" dirty="0">
                          <a:solidFill>
                            <a:schemeClr val="dk1"/>
                          </a:solidFill>
                          <a:latin typeface="+mn-lt"/>
                          <a:ea typeface="+mn-ea"/>
                          <a:cs typeface="+mn-cs"/>
                        </a:rPr>
                        <a:t>”) - description of where it does it </a:t>
                      </a:r>
                      <a:r>
                        <a:rPr lang="en-AU" sz="1600" kern="1200" dirty="0" smtClean="0">
                          <a:solidFill>
                            <a:schemeClr val="dk1"/>
                          </a:solidFill>
                          <a:latin typeface="+mn-lt"/>
                          <a:ea typeface="+mn-ea"/>
                          <a:cs typeface="+mn-cs"/>
                        </a:rPr>
                        <a:t> and </a:t>
                      </a:r>
                      <a:r>
                        <a:rPr lang="en-AU" sz="1600" kern="1200" dirty="0">
                          <a:solidFill>
                            <a:schemeClr val="dk1"/>
                          </a:solidFill>
                          <a:latin typeface="+mn-lt"/>
                          <a:ea typeface="+mn-ea"/>
                          <a:cs typeface="+mn-cs"/>
                        </a:rPr>
                        <a:t>how it is done </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resting, waiting,</a:t>
                      </a:r>
                      <a:r>
                        <a:rPr lang="en-AU" sz="1600" kern="1200" baseline="0" dirty="0" smtClean="0">
                          <a:solidFill>
                            <a:schemeClr val="dk1"/>
                          </a:solidFill>
                          <a:latin typeface="+mn-lt"/>
                          <a:ea typeface="+mn-ea"/>
                          <a:cs typeface="+mn-cs"/>
                        </a:rPr>
                        <a:t> expecting – a twiggy nest protects</a:t>
                      </a:r>
                      <a:r>
                        <a:rPr lang="en-AU" sz="1600" kern="1200" dirty="0" smtClean="0">
                          <a:solidFill>
                            <a:schemeClr val="dk1"/>
                          </a:solidFill>
                          <a:latin typeface="+mn-lt"/>
                          <a:ea typeface="+mn-ea"/>
                          <a:cs typeface="+mn-cs"/>
                        </a:rPr>
                        <a:t> </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4</a:t>
                      </a:r>
                      <a:endParaRPr lang="en-AU" dirty="0"/>
                    </a:p>
                  </a:txBody>
                  <a:tcPr/>
                </a:tc>
                <a:tc>
                  <a:txBody>
                    <a:bodyPr/>
                    <a:lstStyle/>
                    <a:p>
                      <a:pPr marL="0" algn="ctr" defTabSz="914400" rtl="0" eaLnBrk="1" latinLnBrk="0" hangingPunct="1">
                        <a:spcAft>
                          <a:spcPts val="0"/>
                        </a:spcAft>
                      </a:pPr>
                      <a:r>
                        <a:rPr lang="en-AU" sz="1600" kern="1200">
                          <a:solidFill>
                            <a:schemeClr val="dk1"/>
                          </a:solidFill>
                          <a:latin typeface="+mn-lt"/>
                          <a:ea typeface="+mn-ea"/>
                          <a:cs typeface="+mn-cs"/>
                        </a:rPr>
                        <a:t>How does (line 1 object) change into (line 7) object?</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breaking through a cracked shell into a new world…</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5</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Three things that (line 7 living thing) does (ending in “</a:t>
                      </a:r>
                      <a:r>
                        <a:rPr lang="en-AU" sz="1600" kern="1200" dirty="0" err="1">
                          <a:solidFill>
                            <a:schemeClr val="dk1"/>
                          </a:solidFill>
                          <a:latin typeface="+mn-lt"/>
                          <a:ea typeface="+mn-ea"/>
                          <a:cs typeface="+mn-cs"/>
                        </a:rPr>
                        <a:t>ing</a:t>
                      </a:r>
                      <a:r>
                        <a:rPr lang="en-AU" sz="1600" kern="1200" dirty="0">
                          <a:solidFill>
                            <a:schemeClr val="dk1"/>
                          </a:solidFill>
                          <a:latin typeface="+mn-lt"/>
                          <a:ea typeface="+mn-ea"/>
                          <a:cs typeface="+mn-cs"/>
                        </a:rPr>
                        <a:t>”) – description of where it does it </a:t>
                      </a:r>
                      <a:r>
                        <a:rPr lang="en-AU" sz="1600" kern="1200" dirty="0" smtClean="0">
                          <a:solidFill>
                            <a:schemeClr val="dk1"/>
                          </a:solidFill>
                          <a:latin typeface="+mn-lt"/>
                          <a:ea typeface="+mn-ea"/>
                          <a:cs typeface="+mn-cs"/>
                        </a:rPr>
                        <a:t> and </a:t>
                      </a:r>
                      <a:r>
                        <a:rPr lang="en-AU" sz="1600" kern="1200" dirty="0">
                          <a:solidFill>
                            <a:schemeClr val="dk1"/>
                          </a:solidFill>
                          <a:latin typeface="+mn-lt"/>
                          <a:ea typeface="+mn-ea"/>
                          <a:cs typeface="+mn-cs"/>
                        </a:rPr>
                        <a:t>how it is done</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stumbling, exploring, stretching </a:t>
                      </a: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 the fresh air welcomes</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6</a:t>
                      </a:r>
                      <a:endParaRPr lang="en-AU" dirty="0"/>
                    </a:p>
                  </a:txBody>
                  <a:tcPr/>
                </a:tc>
                <a:tc>
                  <a:txBody>
                    <a:bodyPr/>
                    <a:lstStyle/>
                    <a:p>
                      <a:pPr marL="0" algn="ctr" defTabSz="914400" rtl="0" eaLnBrk="1" latinLnBrk="0" hangingPunct="1">
                        <a:spcAft>
                          <a:spcPts val="0"/>
                        </a:spcAft>
                      </a:pPr>
                      <a:r>
                        <a:rPr lang="en-AU" sz="1600" kern="1200">
                          <a:solidFill>
                            <a:schemeClr val="dk1"/>
                          </a:solidFill>
                          <a:latin typeface="+mn-lt"/>
                          <a:ea typeface="+mn-ea"/>
                          <a:cs typeface="+mn-cs"/>
                        </a:rPr>
                        <a:t>Size /shape /colour of (line 7 living thing)</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fluffy, yellow</a:t>
                      </a:r>
                      <a:endParaRPr lang="en-AU" sz="1600" kern="1200" dirty="0">
                        <a:solidFill>
                          <a:schemeClr val="dk1"/>
                        </a:solidFill>
                        <a:latin typeface="+mn-lt"/>
                        <a:ea typeface="+mn-ea"/>
                        <a:cs typeface="+mn-cs"/>
                      </a:endParaRPr>
                    </a:p>
                  </a:txBody>
                  <a:tcPr marL="68580" marR="68580" marT="0" marB="0"/>
                </a:tc>
              </a:tr>
              <a:tr h="370840">
                <a:tc>
                  <a:txBody>
                    <a:bodyPr/>
                    <a:lstStyle/>
                    <a:p>
                      <a:pPr algn="ctr"/>
                      <a:r>
                        <a:rPr lang="en-AU" dirty="0" smtClean="0"/>
                        <a:t>7</a:t>
                      </a:r>
                      <a:endParaRPr lang="en-AU" dirty="0"/>
                    </a:p>
                  </a:txBody>
                  <a:tcPr/>
                </a:tc>
                <a:tc>
                  <a:txBody>
                    <a:bodyPr/>
                    <a:lstStyle/>
                    <a:p>
                      <a:pPr marL="0" algn="ctr" defTabSz="914400" rtl="0" eaLnBrk="1" latinLnBrk="0" hangingPunct="1">
                        <a:spcAft>
                          <a:spcPts val="0"/>
                        </a:spcAft>
                      </a:pPr>
                      <a:r>
                        <a:rPr lang="en-AU" sz="1600" kern="1200" dirty="0">
                          <a:solidFill>
                            <a:schemeClr val="dk1"/>
                          </a:solidFill>
                          <a:latin typeface="+mn-lt"/>
                          <a:ea typeface="+mn-ea"/>
                          <a:cs typeface="+mn-cs"/>
                        </a:rPr>
                        <a:t>What does (line 1) become?</a:t>
                      </a:r>
                    </a:p>
                  </a:txBody>
                  <a:tcPr marL="68580" marR="68580" marT="0" marB="0"/>
                </a:tc>
                <a:tc>
                  <a:txBody>
                    <a:bodyPr/>
                    <a:lstStyle/>
                    <a:p>
                      <a:pPr marL="0" algn="ctr" defTabSz="914400" rtl="0" eaLnBrk="1" latinLnBrk="0" hangingPunct="1">
                        <a:lnSpc>
                          <a:spcPts val="1205"/>
                        </a:lnSpc>
                        <a:spcAft>
                          <a:spcPts val="0"/>
                        </a:spcAft>
                      </a:pPr>
                      <a:endParaRPr lang="en-AU" sz="1600" kern="1200" dirty="0" smtClean="0">
                        <a:solidFill>
                          <a:schemeClr val="dk1"/>
                        </a:solidFill>
                        <a:latin typeface="+mn-lt"/>
                        <a:ea typeface="+mn-ea"/>
                        <a:cs typeface="+mn-cs"/>
                      </a:endParaRPr>
                    </a:p>
                    <a:p>
                      <a:pPr marL="0" algn="ctr" defTabSz="914400" rtl="0" eaLnBrk="1" latinLnBrk="0" hangingPunct="1">
                        <a:lnSpc>
                          <a:spcPts val="1205"/>
                        </a:lnSpc>
                        <a:spcAft>
                          <a:spcPts val="0"/>
                        </a:spcAft>
                      </a:pPr>
                      <a:r>
                        <a:rPr lang="en-AU" sz="1600" kern="1200" dirty="0" smtClean="0">
                          <a:solidFill>
                            <a:schemeClr val="dk1"/>
                          </a:solidFill>
                          <a:latin typeface="+mn-lt"/>
                          <a:ea typeface="+mn-ea"/>
                          <a:cs typeface="+mn-cs"/>
                        </a:rPr>
                        <a:t>chicken</a:t>
                      </a:r>
                      <a:endParaRPr lang="en-AU" sz="1600" kern="1200" dirty="0">
                        <a:solidFill>
                          <a:schemeClr val="dk1"/>
                        </a:solidFill>
                        <a:latin typeface="+mn-lt"/>
                        <a:ea typeface="+mn-ea"/>
                        <a:cs typeface="+mn-cs"/>
                      </a:endParaRPr>
                    </a:p>
                  </a:txBody>
                  <a:tcPr marL="68580" marR="68580" marT="0" marB="0"/>
                </a:tc>
              </a:tr>
            </a:tbl>
          </a:graphicData>
        </a:graphic>
      </p:graphicFrame>
      <p:pic>
        <p:nvPicPr>
          <p:cNvPr id="5" name="Picture 3" descr="C:\Users\08502768\AppData\Local\Microsoft\Windows\Temporary Internet Files\Content.Outlook\3WTS26HV\phot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0041" y="2408089"/>
            <a:ext cx="2132439" cy="20671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C:\Users\08502768\AppData\Local\Microsoft\Windows\Temporary Internet Files\Content.Outlook\3WTS26HV\Chook.jpg"/>
          <p:cNvPicPr>
            <a:picLocks/>
          </p:cNvPicPr>
          <p:nvPr/>
        </p:nvPicPr>
        <p:blipFill rotWithShape="1">
          <a:blip r:embed="rId3">
            <a:extLst>
              <a:ext uri="{28A0092B-C50C-407E-A947-70E740481C1C}">
                <a14:useLocalDpi xmlns:a14="http://schemas.microsoft.com/office/drawing/2010/main" val="0"/>
              </a:ext>
            </a:extLst>
          </a:blip>
          <a:srcRect l="28751" t="27033" r="27835" b="1794"/>
          <a:stretch/>
        </p:blipFill>
        <p:spPr bwMode="auto">
          <a:xfrm>
            <a:off x="6804248" y="4581128"/>
            <a:ext cx="2088232" cy="2088231"/>
          </a:xfrm>
          <a:prstGeom prst="rect">
            <a:avLst/>
          </a:prstGeom>
          <a:noFill/>
          <a:ln w="285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
        <p:nvSpPr>
          <p:cNvPr id="4" name="Down Arrow 3"/>
          <p:cNvSpPr/>
          <p:nvPr/>
        </p:nvSpPr>
        <p:spPr bwMode="auto">
          <a:xfrm>
            <a:off x="7583235" y="4221088"/>
            <a:ext cx="504056" cy="43204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8" name="Down Arrow 7"/>
          <p:cNvSpPr/>
          <p:nvPr/>
        </p:nvSpPr>
        <p:spPr bwMode="auto">
          <a:xfrm>
            <a:off x="3957820" y="2600908"/>
            <a:ext cx="432048" cy="396043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6804248" y="1761758"/>
            <a:ext cx="2132439" cy="646331"/>
          </a:xfrm>
          <a:prstGeom prst="rect">
            <a:avLst/>
          </a:prstGeom>
          <a:solidFill>
            <a:srgbClr val="FFFF00"/>
          </a:solidFill>
          <a:ln w="19050">
            <a:solidFill>
              <a:schemeClr val="tx1"/>
            </a:solidFill>
          </a:ln>
        </p:spPr>
        <p:txBody>
          <a:bodyPr wrap="square" rtlCol="0">
            <a:spAutoFit/>
          </a:bodyPr>
          <a:lstStyle/>
          <a:p>
            <a:pPr algn="ctr"/>
            <a:r>
              <a:rPr lang="en-AU" sz="1800" dirty="0" smtClean="0"/>
              <a:t>Literacy applications</a:t>
            </a:r>
            <a:endParaRPr lang="en-AU" sz="1800" dirty="0"/>
          </a:p>
        </p:txBody>
      </p:sp>
    </p:spTree>
    <p:extLst>
      <p:ext uri="{BB962C8B-B14F-4D97-AF65-F5344CB8AC3E}">
        <p14:creationId xmlns:p14="http://schemas.microsoft.com/office/powerpoint/2010/main" val="31870666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609600"/>
            <a:ext cx="5470375" cy="731168"/>
          </a:xfrm>
        </p:spPr>
        <p:txBody>
          <a:bodyPr/>
          <a:lstStyle/>
          <a:p>
            <a:r>
              <a:rPr lang="en-AU" sz="3600" dirty="0" smtClean="0"/>
              <a:t>E(</a:t>
            </a:r>
            <a:r>
              <a:rPr lang="en-AU" sz="3600" dirty="0" err="1" smtClean="0"/>
              <a:t>ggs</a:t>
            </a:r>
            <a:r>
              <a:rPr lang="en-AU" sz="3600" dirty="0" smtClean="0"/>
              <a:t>)</a:t>
            </a:r>
            <a:r>
              <a:rPr lang="en-AU" sz="3600" dirty="0" err="1" smtClean="0"/>
              <a:t>xactly</a:t>
            </a:r>
            <a:r>
              <a:rPr lang="en-AU" sz="3600" dirty="0" smtClean="0"/>
              <a:t>!</a:t>
            </a:r>
            <a:endParaRPr lang="en-AU" sz="3600" dirty="0"/>
          </a:p>
        </p:txBody>
      </p:sp>
      <p:pic>
        <p:nvPicPr>
          <p:cNvPr id="1026" name="Picture 2" descr="C:\Users\08502768\AppData\Local\Microsoft\Windows\Temporary Internet Files\Content.Outlook\3WTS26HV\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81144" y="4051704"/>
            <a:ext cx="2325528"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8502768\AppData\Local\Microsoft\Windows\Temporary Internet Files\Content.Outlook\3WTS26HV\phot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7474" y="2551873"/>
            <a:ext cx="227268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8502768\AppData\Local\Microsoft\Windows\Temporary Internet Files\Content.Outlook\3WTS26HV\photo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07343" y="2567429"/>
            <a:ext cx="2356011" cy="19017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8502768\AppData\Local\Microsoft\Windows\Temporary Internet Files\Content.Outlook\3WTS26HV\photo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657573" y="4079731"/>
            <a:ext cx="2325528" cy="17441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343140"/>
            <a:ext cx="8352928" cy="923330"/>
          </a:xfrm>
          <a:prstGeom prst="rect">
            <a:avLst/>
          </a:prstGeom>
          <a:noFill/>
        </p:spPr>
        <p:txBody>
          <a:bodyPr wrap="square" rtlCol="0">
            <a:spAutoFit/>
          </a:bodyPr>
          <a:lstStyle/>
          <a:p>
            <a:r>
              <a:rPr lang="en-AU" sz="1800" dirty="0" smtClean="0"/>
              <a:t>Class comparisons of measures of length, width, mass and volume can be used to discuss measurement precision in addition to exploring relationships between quantities in one, two and three dimensions  </a:t>
            </a:r>
            <a:endParaRPr lang="en-AU" sz="1800" dirty="0"/>
          </a:p>
        </p:txBody>
      </p:sp>
      <p:sp>
        <p:nvSpPr>
          <p:cNvPr id="5" name="TextBox 4"/>
          <p:cNvSpPr txBox="1"/>
          <p:nvPr/>
        </p:nvSpPr>
        <p:spPr>
          <a:xfrm>
            <a:off x="455703" y="4703474"/>
            <a:ext cx="2016224" cy="1323439"/>
          </a:xfrm>
          <a:prstGeom prst="rect">
            <a:avLst/>
          </a:prstGeom>
          <a:solidFill>
            <a:srgbClr val="00B0F0"/>
          </a:solidFill>
          <a:ln w="12700">
            <a:solidFill>
              <a:schemeClr val="tx1"/>
            </a:solidFill>
          </a:ln>
        </p:spPr>
        <p:txBody>
          <a:bodyPr wrap="square" rtlCol="0">
            <a:spAutoFit/>
          </a:bodyPr>
          <a:lstStyle/>
          <a:p>
            <a:pPr algn="ctr"/>
            <a:r>
              <a:rPr lang="en-AU" sz="1600" dirty="0" smtClean="0"/>
              <a:t>How do class measurements of an egg’s length and width compare?</a:t>
            </a:r>
            <a:endParaRPr lang="en-AU" sz="1600" dirty="0"/>
          </a:p>
        </p:txBody>
      </p:sp>
      <p:sp>
        <p:nvSpPr>
          <p:cNvPr id="6" name="TextBox 5"/>
          <p:cNvSpPr txBox="1"/>
          <p:nvPr/>
        </p:nvSpPr>
        <p:spPr>
          <a:xfrm>
            <a:off x="518194" y="696809"/>
            <a:ext cx="1656184" cy="646331"/>
          </a:xfrm>
          <a:prstGeom prst="rect">
            <a:avLst/>
          </a:prstGeom>
          <a:solidFill>
            <a:srgbClr val="FFFF00"/>
          </a:solidFill>
          <a:ln w="28575">
            <a:solidFill>
              <a:schemeClr val="tx1"/>
            </a:solidFill>
          </a:ln>
        </p:spPr>
        <p:txBody>
          <a:bodyPr wrap="square" rtlCol="0">
            <a:spAutoFit/>
          </a:bodyPr>
          <a:lstStyle/>
          <a:p>
            <a:pPr algn="ctr"/>
            <a:r>
              <a:rPr lang="en-AU" sz="1800" dirty="0" smtClean="0"/>
              <a:t>Numeracy applications </a:t>
            </a:r>
            <a:endParaRPr lang="en-AU" sz="1800" dirty="0"/>
          </a:p>
        </p:txBody>
      </p:sp>
      <p:sp>
        <p:nvSpPr>
          <p:cNvPr id="7" name="TextBox 6"/>
          <p:cNvSpPr txBox="1"/>
          <p:nvPr/>
        </p:nvSpPr>
        <p:spPr>
          <a:xfrm>
            <a:off x="6948264" y="2341394"/>
            <a:ext cx="1744146" cy="1569660"/>
          </a:xfrm>
          <a:prstGeom prst="rect">
            <a:avLst/>
          </a:prstGeom>
          <a:solidFill>
            <a:srgbClr val="FFCC99"/>
          </a:solidFill>
          <a:ln w="19050">
            <a:solidFill>
              <a:schemeClr val="tx1"/>
            </a:solidFill>
          </a:ln>
        </p:spPr>
        <p:txBody>
          <a:bodyPr wrap="square" rtlCol="0">
            <a:spAutoFit/>
          </a:bodyPr>
          <a:lstStyle/>
          <a:p>
            <a:pPr algn="ctr"/>
            <a:r>
              <a:rPr lang="en-AU" sz="1600" dirty="0" smtClean="0"/>
              <a:t>Use Archimedes’ principle to measure the volume of an egg</a:t>
            </a:r>
            <a:endParaRPr lang="en-AU" sz="1600" dirty="0"/>
          </a:p>
        </p:txBody>
      </p:sp>
      <p:sp>
        <p:nvSpPr>
          <p:cNvPr id="8" name="TextBox 7"/>
          <p:cNvSpPr txBox="1"/>
          <p:nvPr/>
        </p:nvSpPr>
        <p:spPr>
          <a:xfrm>
            <a:off x="2843808" y="2464504"/>
            <a:ext cx="1800200" cy="1323439"/>
          </a:xfrm>
          <a:prstGeom prst="rect">
            <a:avLst/>
          </a:prstGeom>
          <a:solidFill>
            <a:srgbClr val="FFCC99"/>
          </a:solidFill>
          <a:ln w="19050">
            <a:solidFill>
              <a:schemeClr val="tx1"/>
            </a:solidFill>
          </a:ln>
        </p:spPr>
        <p:txBody>
          <a:bodyPr wrap="square" rtlCol="0">
            <a:spAutoFit/>
          </a:bodyPr>
          <a:lstStyle/>
          <a:p>
            <a:pPr algn="ctr"/>
            <a:r>
              <a:rPr lang="en-AU" sz="1600" dirty="0" smtClean="0"/>
              <a:t>Do eggs with larger circumferences crack more easily?</a:t>
            </a:r>
            <a:endParaRPr lang="en-AU" sz="1600" dirty="0"/>
          </a:p>
        </p:txBody>
      </p:sp>
      <p:sp>
        <p:nvSpPr>
          <p:cNvPr id="9" name="TextBox 8"/>
          <p:cNvSpPr txBox="1"/>
          <p:nvPr/>
        </p:nvSpPr>
        <p:spPr>
          <a:xfrm>
            <a:off x="4834455" y="4715143"/>
            <a:ext cx="1901788" cy="1569660"/>
          </a:xfrm>
          <a:prstGeom prst="rect">
            <a:avLst/>
          </a:prstGeom>
          <a:solidFill>
            <a:srgbClr val="0099E3"/>
          </a:solidFill>
          <a:ln w="19050">
            <a:solidFill>
              <a:schemeClr val="tx1"/>
            </a:solidFill>
          </a:ln>
        </p:spPr>
        <p:txBody>
          <a:bodyPr wrap="square" rtlCol="0">
            <a:spAutoFit/>
          </a:bodyPr>
          <a:lstStyle/>
          <a:p>
            <a:pPr algn="ctr"/>
            <a:r>
              <a:rPr lang="en-AU" sz="1600" dirty="0" smtClean="0"/>
              <a:t>What is the degree of precision of different weighing machines?</a:t>
            </a:r>
            <a:endParaRPr lang="en-AU" sz="1600" dirty="0"/>
          </a:p>
        </p:txBody>
      </p:sp>
    </p:spTree>
    <p:extLst>
      <p:ext uri="{BB962C8B-B14F-4D97-AF65-F5344CB8AC3E}">
        <p14:creationId xmlns:p14="http://schemas.microsoft.com/office/powerpoint/2010/main" val="23401803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548679"/>
            <a:ext cx="4928528" cy="1400587"/>
          </a:xfrm>
        </p:spPr>
        <p:txBody>
          <a:bodyPr/>
          <a:lstStyle/>
          <a:p>
            <a:r>
              <a:rPr lang="en-AU" sz="3200" dirty="0" smtClean="0"/>
              <a:t/>
            </a:r>
            <a:br>
              <a:rPr lang="en-AU" sz="3200" dirty="0" smtClean="0"/>
            </a:br>
            <a:r>
              <a:rPr lang="en-AU" sz="3200" dirty="0" smtClean="0"/>
              <a:t>Are brown chooks better egg layers than white chooks</a:t>
            </a:r>
            <a:r>
              <a:rPr lang="en-AU" sz="3200" dirty="0"/>
              <a:t>?</a:t>
            </a:r>
            <a:r>
              <a:rPr lang="en-AU" sz="3200" dirty="0" smtClean="0"/>
              <a:t> </a:t>
            </a:r>
            <a:endParaRPr lang="en-AU" sz="3200" dirty="0"/>
          </a:p>
        </p:txBody>
      </p:sp>
      <p:pic>
        <p:nvPicPr>
          <p:cNvPr id="5" name="Content Placeholder 5" descr="C:\Users\08502768\AppData\Local\Microsoft\Windows\Temporary Internet Files\Content.Outlook\3WTS26HV\Chook.jpg"/>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1930400" y="1981200"/>
            <a:ext cx="5283200" cy="3962400"/>
          </a:xfrm>
          <a:prstGeom prst="rect">
            <a:avLst/>
          </a:prstGeom>
          <a:noFill/>
          <a:ln w="28575">
            <a:solidFill>
              <a:schemeClr val="tx1"/>
            </a:solidFill>
          </a:ln>
          <a:extLst>
            <a:ext uri="{53640926-AAD7-44D8-BBD7-CCE9431645EC}">
              <a14:shadowObscured xmlns:a14="http://schemas.microsoft.com/office/drawing/2010/main"/>
            </a:ext>
          </a:extLst>
        </p:spPr>
      </p:pic>
      <p:pic>
        <p:nvPicPr>
          <p:cNvPr id="2050" name="Picture 2" descr="C:\Users\08502768\AppData\Local\Microsoft\Windows\Temporary Internet Files\Content.Outlook\3WTS26HV\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80"/>
            <a:ext cx="3707904" cy="28011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C:\Users\08502768\AppData\Local\Microsoft\Windows\Temporary Internet Files\Content.Outlook\3WTS26HV\phot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89816" y="2643231"/>
            <a:ext cx="3356991" cy="276828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0962" y="2348880"/>
            <a:ext cx="1923205" cy="646331"/>
          </a:xfrm>
          <a:prstGeom prst="rect">
            <a:avLst/>
          </a:prstGeom>
          <a:solidFill>
            <a:srgbClr val="FFFF00"/>
          </a:solidFill>
          <a:ln w="38100">
            <a:solidFill>
              <a:schemeClr val="tx2"/>
            </a:solidFill>
            <a:prstDash val="solid"/>
          </a:ln>
        </p:spPr>
        <p:txBody>
          <a:bodyPr wrap="square" rtlCol="0">
            <a:spAutoFit/>
          </a:bodyPr>
          <a:lstStyle/>
          <a:p>
            <a:pPr algn="ctr"/>
            <a:r>
              <a:rPr lang="en-AU" sz="1800" b="1" dirty="0" smtClean="0"/>
              <a:t>ICT applications</a:t>
            </a:r>
            <a:endParaRPr lang="en-AU" sz="1800" b="1" dirty="0"/>
          </a:p>
        </p:txBody>
      </p:sp>
      <p:sp>
        <p:nvSpPr>
          <p:cNvPr id="8" name="TextBox 7"/>
          <p:cNvSpPr txBox="1"/>
          <p:nvPr/>
        </p:nvSpPr>
        <p:spPr>
          <a:xfrm>
            <a:off x="6084166" y="5668475"/>
            <a:ext cx="2768289" cy="584775"/>
          </a:xfrm>
          <a:prstGeom prst="rect">
            <a:avLst/>
          </a:prstGeom>
          <a:noFill/>
        </p:spPr>
        <p:txBody>
          <a:bodyPr wrap="square" rtlCol="0">
            <a:spAutoFit/>
          </a:bodyPr>
          <a:lstStyle/>
          <a:p>
            <a:pPr algn="ctr"/>
            <a:r>
              <a:rPr lang="en-AU" sz="1600" dirty="0" smtClean="0"/>
              <a:t>Do brown eggs taste better than white eggs?</a:t>
            </a:r>
            <a:endParaRPr lang="en-AU" sz="1600" dirty="0"/>
          </a:p>
        </p:txBody>
      </p:sp>
      <p:sp>
        <p:nvSpPr>
          <p:cNvPr id="9" name="TextBox 8"/>
          <p:cNvSpPr txBox="1"/>
          <p:nvPr/>
        </p:nvSpPr>
        <p:spPr>
          <a:xfrm>
            <a:off x="0" y="3412402"/>
            <a:ext cx="3491880" cy="2800767"/>
          </a:xfrm>
          <a:prstGeom prst="rect">
            <a:avLst/>
          </a:prstGeom>
          <a:noFill/>
        </p:spPr>
        <p:txBody>
          <a:bodyPr wrap="square" rtlCol="0">
            <a:spAutoFit/>
          </a:bodyPr>
          <a:lstStyle/>
          <a:p>
            <a:r>
              <a:rPr lang="en-AU" sz="1600" dirty="0" smtClean="0"/>
              <a:t>ICT can be used to generate, process and present scientific data and findings. </a:t>
            </a:r>
          </a:p>
          <a:p>
            <a:r>
              <a:rPr lang="en-AU" sz="1600" b="1" dirty="0" smtClean="0"/>
              <a:t>Discussion</a:t>
            </a:r>
            <a:r>
              <a:rPr lang="en-AU" sz="1600" dirty="0" smtClean="0"/>
              <a:t>:</a:t>
            </a:r>
            <a:endParaRPr lang="en-AU" sz="1600" dirty="0"/>
          </a:p>
          <a:p>
            <a:r>
              <a:rPr lang="en-AU" sz="1600" dirty="0" smtClean="0"/>
              <a:t>Data collected from surveys can be collated and processed using ICT to look for relationships. Identify the specific ICT skills required in order to respond to one of the three question posed about hens and eggs.</a:t>
            </a:r>
            <a:endParaRPr lang="en-AU" sz="1600" dirty="0"/>
          </a:p>
        </p:txBody>
      </p:sp>
      <p:sp>
        <p:nvSpPr>
          <p:cNvPr id="10" name="TextBox 9"/>
          <p:cNvSpPr txBox="1"/>
          <p:nvPr/>
        </p:nvSpPr>
        <p:spPr>
          <a:xfrm>
            <a:off x="3349911" y="5714641"/>
            <a:ext cx="2736303" cy="1077218"/>
          </a:xfrm>
          <a:prstGeom prst="rect">
            <a:avLst/>
          </a:prstGeom>
          <a:noFill/>
        </p:spPr>
        <p:txBody>
          <a:bodyPr wrap="square" rtlCol="0">
            <a:spAutoFit/>
          </a:bodyPr>
          <a:lstStyle/>
          <a:p>
            <a:pPr algn="ctr"/>
            <a:r>
              <a:rPr lang="en-AU" sz="1600" dirty="0" smtClean="0"/>
              <a:t>Does egg weight production by a single hen follow a normal distribution?</a:t>
            </a:r>
            <a:endParaRPr lang="en-AU" sz="1600" dirty="0"/>
          </a:p>
        </p:txBody>
      </p:sp>
    </p:spTree>
    <p:extLst>
      <p:ext uri="{BB962C8B-B14F-4D97-AF65-F5344CB8AC3E}">
        <p14:creationId xmlns:p14="http://schemas.microsoft.com/office/powerpoint/2010/main" val="35926110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81608"/>
            <a:ext cx="8928992" cy="803176"/>
          </a:xfrm>
        </p:spPr>
        <p:txBody>
          <a:bodyPr/>
          <a:lstStyle/>
          <a:p>
            <a:r>
              <a:rPr lang="en-AU" sz="3200" dirty="0" smtClean="0"/>
              <a:t>Victorian science curriculum in summary</a:t>
            </a:r>
            <a:endParaRPr lang="en-AU" sz="3200" dirty="0"/>
          </a:p>
        </p:txBody>
      </p:sp>
      <p:sp>
        <p:nvSpPr>
          <p:cNvPr id="3" name="Content Placeholder 2"/>
          <p:cNvSpPr>
            <a:spLocks noGrp="1"/>
          </p:cNvSpPr>
          <p:nvPr>
            <p:ph sz="half" idx="1"/>
          </p:nvPr>
        </p:nvSpPr>
        <p:spPr>
          <a:xfrm>
            <a:off x="467544" y="1484784"/>
            <a:ext cx="4176464" cy="4752528"/>
          </a:xfrm>
        </p:spPr>
        <p:txBody>
          <a:bodyPr/>
          <a:lstStyle/>
          <a:p>
            <a:r>
              <a:rPr lang="en-AU" sz="1800" b="0" dirty="0"/>
              <a:t>Single band for Foundation, Level 1 and Level 2</a:t>
            </a:r>
          </a:p>
          <a:p>
            <a:r>
              <a:rPr lang="en-AU" sz="1800" b="0" dirty="0"/>
              <a:t>Levels 3 to 10 organised in two-year bands</a:t>
            </a:r>
          </a:p>
          <a:p>
            <a:r>
              <a:rPr lang="en-AU" sz="1800" b="0" i="1" dirty="0" smtClean="0"/>
              <a:t>Science as a human endeavour </a:t>
            </a:r>
            <a:r>
              <a:rPr lang="en-AU" sz="1800" b="0" dirty="0" smtClean="0"/>
              <a:t>changed from being a strand in AusVELS to being a sub-strand of the </a:t>
            </a:r>
            <a:r>
              <a:rPr lang="en-AU" sz="1800" b="0" i="1" dirty="0" smtClean="0"/>
              <a:t>Science Understanding</a:t>
            </a:r>
            <a:r>
              <a:rPr lang="en-AU" sz="1800" b="0" dirty="0" smtClean="0"/>
              <a:t> strand in the Victorian Curriculum</a:t>
            </a:r>
          </a:p>
          <a:p>
            <a:r>
              <a:rPr lang="en-AU" sz="1800" b="0" i="1" dirty="0" smtClean="0"/>
              <a:t>Physical sciences </a:t>
            </a:r>
            <a:r>
              <a:rPr lang="en-AU" sz="1800" b="0" dirty="0" smtClean="0"/>
              <a:t>sub-strand strengthened</a:t>
            </a:r>
          </a:p>
          <a:p>
            <a:r>
              <a:rPr lang="en-AU" sz="1800" b="0" dirty="0" smtClean="0"/>
              <a:t>Two of the five sub-strands in the </a:t>
            </a:r>
            <a:r>
              <a:rPr lang="en-AU" sz="1800" b="0" i="1" dirty="0"/>
              <a:t>Science Inquiry Skills </a:t>
            </a:r>
            <a:r>
              <a:rPr lang="en-AU" sz="1800" b="0" dirty="0"/>
              <a:t>strand</a:t>
            </a:r>
            <a:r>
              <a:rPr lang="en-AU" sz="1800" b="0" dirty="0" smtClean="0"/>
              <a:t> have been reconfigured</a:t>
            </a:r>
          </a:p>
          <a:p>
            <a:r>
              <a:rPr lang="en-AU" sz="1800" b="0" dirty="0" smtClean="0"/>
              <a:t>Embedded literacy, numeracy, ICT and sustainability</a:t>
            </a:r>
          </a:p>
          <a:p>
            <a:endParaRPr lang="en-AU" b="0" dirty="0" smtClean="0"/>
          </a:p>
          <a:p>
            <a:endParaRPr lang="en-AU" b="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782997598"/>
              </p:ext>
            </p:extLst>
          </p:nvPr>
        </p:nvGraphicFramePr>
        <p:xfrm>
          <a:off x="5148064" y="1988840"/>
          <a:ext cx="3810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156176" y="1484784"/>
            <a:ext cx="2725628" cy="369332"/>
          </a:xfrm>
          <a:prstGeom prst="rect">
            <a:avLst/>
          </a:prstGeom>
          <a:solidFill>
            <a:srgbClr val="FFC000"/>
          </a:solidFill>
          <a:ln>
            <a:solidFill>
              <a:schemeClr val="tx1"/>
            </a:solidFill>
            <a:prstDash val="solid"/>
          </a:ln>
        </p:spPr>
        <p:txBody>
          <a:bodyPr wrap="square" rtlCol="0">
            <a:spAutoFit/>
          </a:bodyPr>
          <a:lstStyle/>
          <a:p>
            <a:pPr algn="ctr"/>
            <a:r>
              <a:rPr lang="en-AU" sz="1800" b="1" dirty="0">
                <a:latin typeface="+mj-lt"/>
              </a:rPr>
              <a:t>Two science strands</a:t>
            </a:r>
          </a:p>
        </p:txBody>
      </p:sp>
    </p:spTree>
    <p:extLst>
      <p:ext uri="{BB962C8B-B14F-4D97-AF65-F5344CB8AC3E}">
        <p14:creationId xmlns:p14="http://schemas.microsoft.com/office/powerpoint/2010/main" val="357501831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F-10 Victorian Curriculum support</a:t>
            </a:r>
            <a:endParaRPr lang="en-AU" sz="3600" dirty="0"/>
          </a:p>
        </p:txBody>
      </p:sp>
      <p:sp>
        <p:nvSpPr>
          <p:cNvPr id="3" name="Content Placeholder 2"/>
          <p:cNvSpPr>
            <a:spLocks noGrp="1"/>
          </p:cNvSpPr>
          <p:nvPr>
            <p:ph sz="half" idx="1"/>
          </p:nvPr>
        </p:nvSpPr>
        <p:spPr>
          <a:xfrm>
            <a:off x="683568" y="1699715"/>
            <a:ext cx="3810000" cy="3313461"/>
          </a:xfrm>
        </p:spPr>
        <p:txBody>
          <a:bodyPr/>
          <a:lstStyle/>
          <a:p>
            <a:r>
              <a:rPr lang="en-AU" sz="2400" b="0" dirty="0" smtClean="0"/>
              <a:t>Phase 1: Professional learning for principals/ curriculum leaders</a:t>
            </a:r>
          </a:p>
          <a:p>
            <a:r>
              <a:rPr lang="en-AU" sz="2400" b="0" dirty="0" smtClean="0"/>
              <a:t>Phase 2: School-based planning</a:t>
            </a:r>
          </a:p>
          <a:p>
            <a:r>
              <a:rPr lang="en-AU" sz="2400" b="0" dirty="0" smtClean="0"/>
              <a:t>Phase 3: Professional learning in specialist areas</a:t>
            </a:r>
            <a:endParaRPr lang="en-AU" sz="24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72816"/>
            <a:ext cx="3429418" cy="381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5438" y="5085184"/>
            <a:ext cx="3816424" cy="1323439"/>
          </a:xfrm>
          <a:prstGeom prst="rect">
            <a:avLst/>
          </a:prstGeom>
          <a:solidFill>
            <a:srgbClr val="FFCC99"/>
          </a:solidFill>
          <a:ln w="28575">
            <a:solidFill>
              <a:schemeClr val="tx1"/>
            </a:solidFill>
          </a:ln>
        </p:spPr>
        <p:txBody>
          <a:bodyPr wrap="square" rtlCol="0">
            <a:spAutoFit/>
          </a:bodyPr>
          <a:lstStyle/>
          <a:p>
            <a:r>
              <a:rPr lang="en-AU" sz="2000" b="1" dirty="0" smtClean="0"/>
              <a:t>Discussion</a:t>
            </a:r>
            <a:r>
              <a:rPr lang="en-AU" sz="2000" dirty="0" smtClean="0"/>
              <a:t>: How is professional learning for laboratory staff managed in schools?</a:t>
            </a:r>
            <a:endParaRPr lang="en-AU" sz="2000" dirty="0"/>
          </a:p>
        </p:txBody>
      </p:sp>
    </p:spTree>
    <p:extLst>
      <p:ext uri="{BB962C8B-B14F-4D97-AF65-F5344CB8AC3E}">
        <p14:creationId xmlns:p14="http://schemas.microsoft.com/office/powerpoint/2010/main" val="5318451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VCE sciences</a:t>
            </a:r>
            <a:br>
              <a:rPr lang="en-AU" dirty="0" smtClean="0"/>
            </a:br>
            <a:r>
              <a:rPr lang="en-AU" sz="2400" dirty="0" smtClean="0"/>
              <a:t>Staged implementation – Units 1 &amp; 2 in 2015</a:t>
            </a:r>
            <a:endParaRPr lang="en-AU" sz="2400" dirty="0"/>
          </a:p>
        </p:txBody>
      </p:sp>
      <p:sp>
        <p:nvSpPr>
          <p:cNvPr id="3" name="Content Placeholder 2"/>
          <p:cNvSpPr>
            <a:spLocks noGrp="1"/>
          </p:cNvSpPr>
          <p:nvPr>
            <p:ph idx="1"/>
          </p:nvPr>
        </p:nvSpPr>
        <p:spPr/>
        <p:txBody>
          <a:bodyPr/>
          <a:lstStyle/>
          <a:p>
            <a:pPr marL="0" indent="0">
              <a:buNone/>
            </a:pPr>
            <a:r>
              <a:rPr lang="en-AU" dirty="0" smtClean="0"/>
              <a:t>Resources currently on website:</a:t>
            </a:r>
          </a:p>
          <a:p>
            <a:pPr marL="0" indent="0">
              <a:buNone/>
            </a:pPr>
            <a:r>
              <a:rPr lang="en-AU" dirty="0" smtClean="0"/>
              <a:t>http</a:t>
            </a:r>
            <a:r>
              <a:rPr lang="en-AU" dirty="0"/>
              <a:t>://</a:t>
            </a:r>
            <a:r>
              <a:rPr lang="en-AU" dirty="0" smtClean="0"/>
              <a:t>www.vcaa.vic.edu.au/Pages/vce/studies/futuresd.aspx#</a:t>
            </a:r>
            <a:r>
              <a:rPr lang="en-AU" dirty="0" smtClean="0">
                <a:solidFill>
                  <a:srgbClr val="FF0000"/>
                </a:solidFill>
              </a:rPr>
              <a:t>Biology</a:t>
            </a:r>
          </a:p>
          <a:p>
            <a:pPr>
              <a:buFont typeface="Wingdings" panose="05000000000000000000" pitchFamily="2" charset="2"/>
              <a:buChar char="§"/>
            </a:pPr>
            <a:r>
              <a:rPr lang="en-AU" sz="2800" dirty="0" smtClean="0">
                <a:solidFill>
                  <a:schemeClr val="tx1"/>
                </a:solidFill>
              </a:rPr>
              <a:t>VCE study design 2016-2021</a:t>
            </a:r>
          </a:p>
          <a:p>
            <a:pPr>
              <a:buFont typeface="Wingdings" panose="05000000000000000000" pitchFamily="2" charset="2"/>
              <a:buChar char="§"/>
            </a:pPr>
            <a:r>
              <a:rPr lang="en-AU" sz="2800" dirty="0" smtClean="0">
                <a:solidFill>
                  <a:schemeClr val="tx1"/>
                </a:solidFill>
              </a:rPr>
              <a:t>Study summary</a:t>
            </a:r>
          </a:p>
          <a:p>
            <a:pPr>
              <a:buFont typeface="Wingdings" panose="05000000000000000000" pitchFamily="2" charset="2"/>
              <a:buChar char="§"/>
            </a:pPr>
            <a:r>
              <a:rPr lang="en-AU" sz="2800" dirty="0" smtClean="0">
                <a:solidFill>
                  <a:schemeClr val="tx1"/>
                </a:solidFill>
              </a:rPr>
              <a:t>Video recording of implementation briefing conducted Term 2, 2015</a:t>
            </a:r>
          </a:p>
          <a:p>
            <a:pPr>
              <a:buFont typeface="Wingdings" panose="05000000000000000000" pitchFamily="2" charset="2"/>
              <a:buChar char="§"/>
            </a:pPr>
            <a:r>
              <a:rPr lang="en-AU" sz="2800" dirty="0" smtClean="0">
                <a:solidFill>
                  <a:schemeClr val="tx1"/>
                </a:solidFill>
              </a:rPr>
              <a:t>Advice for Teachers Units 1 and 2</a:t>
            </a:r>
            <a:endParaRPr lang="en-AU" sz="2800" dirty="0">
              <a:solidFill>
                <a:schemeClr val="tx1"/>
              </a:solidFill>
            </a:endParaRPr>
          </a:p>
        </p:txBody>
      </p:sp>
    </p:spTree>
    <p:extLst>
      <p:ext uri="{BB962C8B-B14F-4D97-AF65-F5344CB8AC3E}">
        <p14:creationId xmlns:p14="http://schemas.microsoft.com/office/powerpoint/2010/main" val="28451036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8856984" cy="731168"/>
          </a:xfrm>
        </p:spPr>
        <p:txBody>
          <a:bodyPr/>
          <a:lstStyle/>
          <a:p>
            <a:r>
              <a:rPr lang="en-AU" sz="4000" dirty="0" smtClean="0"/>
              <a:t>Implementation timelines</a:t>
            </a:r>
            <a:endParaRPr lang="en-AU" sz="4000" dirty="0"/>
          </a:p>
        </p:txBody>
      </p:sp>
      <p:sp>
        <p:nvSpPr>
          <p:cNvPr id="3" name="Content Placeholder 2"/>
          <p:cNvSpPr>
            <a:spLocks noGrp="1"/>
          </p:cNvSpPr>
          <p:nvPr>
            <p:ph idx="1"/>
          </p:nvPr>
        </p:nvSpPr>
        <p:spPr>
          <a:xfrm>
            <a:off x="755576" y="1844824"/>
            <a:ext cx="7560840" cy="4824536"/>
          </a:xfrm>
        </p:spPr>
        <p:txBody>
          <a:bodyPr/>
          <a:lstStyle/>
          <a:p>
            <a:r>
              <a:rPr lang="en-AU" sz="3200" dirty="0" smtClean="0"/>
              <a:t> Staged implementation :</a:t>
            </a:r>
          </a:p>
          <a:p>
            <a:pPr marL="0" indent="0">
              <a:buNone/>
            </a:pPr>
            <a:r>
              <a:rPr lang="en-AU" sz="3200" dirty="0"/>
              <a:t> </a:t>
            </a:r>
            <a:r>
              <a:rPr lang="en-AU" sz="3200" dirty="0" smtClean="0"/>
              <a:t>   - Units 1&amp;2 in 2016</a:t>
            </a:r>
          </a:p>
          <a:p>
            <a:pPr marL="0" indent="0">
              <a:buNone/>
            </a:pPr>
            <a:r>
              <a:rPr lang="en-AU" sz="3200" dirty="0"/>
              <a:t> </a:t>
            </a:r>
            <a:r>
              <a:rPr lang="en-AU" sz="3200" dirty="0" smtClean="0"/>
              <a:t>   - Units 3&amp;4 in 2017</a:t>
            </a:r>
          </a:p>
          <a:p>
            <a:r>
              <a:rPr lang="en-AU" sz="3200" dirty="0" smtClean="0"/>
              <a:t> Implementation </a:t>
            </a:r>
            <a:r>
              <a:rPr lang="en-AU" sz="3200" dirty="0"/>
              <a:t>workshop Units 3 and 4: planned Term 1, 2016</a:t>
            </a:r>
          </a:p>
          <a:p>
            <a:r>
              <a:rPr lang="en-AU" sz="3200" dirty="0" smtClean="0"/>
              <a:t> Implementation support materials – developed throughout 2015 and 2016</a:t>
            </a:r>
          </a:p>
          <a:p>
            <a:endParaRPr lang="en-AU" sz="3200" dirty="0"/>
          </a:p>
        </p:txBody>
      </p:sp>
    </p:spTree>
    <p:extLst>
      <p:ext uri="{BB962C8B-B14F-4D97-AF65-F5344CB8AC3E}">
        <p14:creationId xmlns:p14="http://schemas.microsoft.com/office/powerpoint/2010/main" val="23452218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496944" cy="875184"/>
          </a:xfrm>
        </p:spPr>
        <p:txBody>
          <a:bodyPr/>
          <a:lstStyle/>
          <a:p>
            <a:r>
              <a:rPr lang="en-AU" sz="3600" dirty="0" smtClean="0"/>
              <a:t>Online publication of study design</a:t>
            </a:r>
            <a:endParaRPr lang="en-AU" sz="3600" dirty="0"/>
          </a:p>
        </p:txBody>
      </p:sp>
      <p:sp>
        <p:nvSpPr>
          <p:cNvPr id="3" name="Content Placeholder 2"/>
          <p:cNvSpPr>
            <a:spLocks noGrp="1"/>
          </p:cNvSpPr>
          <p:nvPr>
            <p:ph idx="1"/>
          </p:nvPr>
        </p:nvSpPr>
        <p:spPr>
          <a:xfrm>
            <a:off x="251520" y="1556792"/>
            <a:ext cx="8640960" cy="4896544"/>
          </a:xfrm>
        </p:spPr>
        <p:txBody>
          <a:bodyPr/>
          <a:lstStyle/>
          <a:p>
            <a:r>
              <a:rPr lang="en-AU" sz="2800" dirty="0" smtClean="0"/>
              <a:t>For planning purposes for Units 1 and 2, the 2016-2021 VCE Biology study design can be accessed via the VCE ‘futures’ pages:</a:t>
            </a:r>
          </a:p>
          <a:p>
            <a:pPr marL="0" indent="0">
              <a:buNone/>
            </a:pPr>
            <a:r>
              <a:rPr lang="en-AU" sz="2800" b="0" dirty="0"/>
              <a:t>http://</a:t>
            </a:r>
            <a:r>
              <a:rPr lang="en-AU" sz="2800" b="0" dirty="0" smtClean="0"/>
              <a:t>www.vcaa.vic.edu.au/Pages/vce/studies/futuresd.aspx</a:t>
            </a:r>
          </a:p>
          <a:p>
            <a:r>
              <a:rPr lang="en-AU" sz="2800" dirty="0" smtClean="0"/>
              <a:t>Teachers should ensure that the </a:t>
            </a:r>
            <a:r>
              <a:rPr lang="en-AU" sz="2800" u="sng" dirty="0" smtClean="0"/>
              <a:t>current</a:t>
            </a:r>
            <a:r>
              <a:rPr lang="en-AU" sz="2800" dirty="0" smtClean="0"/>
              <a:t> study design is used in 2016 for Units 3 and 4:</a:t>
            </a:r>
          </a:p>
          <a:p>
            <a:pPr marL="0" indent="0">
              <a:buNone/>
            </a:pPr>
            <a:r>
              <a:rPr lang="en-AU" sz="2800" b="0" dirty="0"/>
              <a:t>http://</a:t>
            </a:r>
            <a:r>
              <a:rPr lang="en-AU" sz="2800" b="0" dirty="0" smtClean="0"/>
              <a:t>www.vcaa.vic.edu.au/Documents/vce/biology/BiologySD-2016.pdf</a:t>
            </a:r>
          </a:p>
          <a:p>
            <a:endParaRPr lang="en-AU" dirty="0"/>
          </a:p>
          <a:p>
            <a:endParaRPr lang="en-AU" dirty="0"/>
          </a:p>
        </p:txBody>
      </p:sp>
    </p:spTree>
    <p:extLst>
      <p:ext uri="{BB962C8B-B14F-4D97-AF65-F5344CB8AC3E}">
        <p14:creationId xmlns:p14="http://schemas.microsoft.com/office/powerpoint/2010/main" val="153796036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134672" cy="1143000"/>
          </a:xfrm>
        </p:spPr>
        <p:txBody>
          <a:bodyPr/>
          <a:lstStyle/>
          <a:p>
            <a:r>
              <a:rPr lang="en-AU" dirty="0" smtClean="0"/>
              <a:t>Who is the study design for?</a:t>
            </a:r>
            <a:endParaRPr lang="en-AU" dirty="0"/>
          </a:p>
        </p:txBody>
      </p:sp>
      <p:sp>
        <p:nvSpPr>
          <p:cNvPr id="3" name="Content Placeholder 2"/>
          <p:cNvSpPr>
            <a:spLocks noGrp="1"/>
          </p:cNvSpPr>
          <p:nvPr>
            <p:ph idx="1"/>
          </p:nvPr>
        </p:nvSpPr>
        <p:spPr/>
        <p:txBody>
          <a:bodyPr/>
          <a:lstStyle/>
          <a:p>
            <a:r>
              <a:rPr lang="en-AU" dirty="0" smtClean="0"/>
              <a:t> </a:t>
            </a:r>
            <a:r>
              <a:rPr lang="en-AU" sz="3600" dirty="0" smtClean="0"/>
              <a:t>Students progressing to further studies in science and/or associated science disciplines (science literacy)</a:t>
            </a:r>
          </a:p>
          <a:p>
            <a:r>
              <a:rPr lang="en-AU" sz="3600" dirty="0"/>
              <a:t> </a:t>
            </a:r>
            <a:r>
              <a:rPr lang="en-AU" sz="3600" dirty="0" smtClean="0"/>
              <a:t>Students with a general interest in science and its applications in society (scientific literacy)</a:t>
            </a:r>
            <a:endParaRPr lang="en-AU" sz="3600" dirty="0"/>
          </a:p>
        </p:txBody>
      </p:sp>
    </p:spTree>
    <p:extLst>
      <p:ext uri="{BB962C8B-B14F-4D97-AF65-F5344CB8AC3E}">
        <p14:creationId xmlns:p14="http://schemas.microsoft.com/office/powerpoint/2010/main" val="31757741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Knowledge and application: </a:t>
            </a:r>
            <a:r>
              <a:rPr lang="en-AU" sz="2400" dirty="0" smtClean="0"/>
              <a:t>pH – what do students know and what can they do?</a:t>
            </a:r>
            <a:endParaRPr lang="en-AU" sz="2400" dirty="0"/>
          </a:p>
        </p:txBody>
      </p:sp>
      <p:sp>
        <p:nvSpPr>
          <p:cNvPr id="3" name="Content Placeholder 2"/>
          <p:cNvSpPr>
            <a:spLocks noGrp="1"/>
          </p:cNvSpPr>
          <p:nvPr>
            <p:ph idx="1"/>
          </p:nvPr>
        </p:nvSpPr>
        <p:spPr>
          <a:xfrm>
            <a:off x="323528" y="1981200"/>
            <a:ext cx="8712968" cy="3962400"/>
          </a:xfrm>
        </p:spPr>
        <p:txBody>
          <a:bodyPr/>
          <a:lstStyle/>
          <a:p>
            <a:pPr marL="0" indent="0">
              <a:buNone/>
            </a:pPr>
            <a:r>
              <a:rPr lang="en-AU" sz="2400" dirty="0" smtClean="0"/>
              <a:t>Generally, chemistry students at the end of Year 12 </a:t>
            </a:r>
            <a:r>
              <a:rPr lang="en-AU" sz="2400" u="sng" dirty="0" smtClean="0"/>
              <a:t>could</a:t>
            </a:r>
            <a:r>
              <a:rPr lang="en-AU" sz="2400" dirty="0" smtClean="0"/>
              <a:t>:</a:t>
            </a:r>
          </a:p>
          <a:p>
            <a:r>
              <a:rPr lang="en-AU" sz="2000" dirty="0"/>
              <a:t>d</a:t>
            </a:r>
            <a:r>
              <a:rPr lang="en-AU" sz="2000" dirty="0" smtClean="0"/>
              <a:t>efine pH</a:t>
            </a:r>
          </a:p>
          <a:p>
            <a:r>
              <a:rPr lang="en-AU" sz="2000" dirty="0"/>
              <a:t>c</a:t>
            </a:r>
            <a:r>
              <a:rPr lang="en-AU" sz="2000" dirty="0" smtClean="0"/>
              <a:t>alculate pH given the concentration of an acid</a:t>
            </a:r>
          </a:p>
          <a:p>
            <a:r>
              <a:rPr lang="en-AU" sz="2000" dirty="0"/>
              <a:t>p</a:t>
            </a:r>
            <a:r>
              <a:rPr lang="en-AU" sz="2000" dirty="0" smtClean="0"/>
              <a:t>erform acid-base titrations given a ‘recipe’</a:t>
            </a:r>
          </a:p>
          <a:p>
            <a:r>
              <a:rPr lang="en-AU" sz="2000" dirty="0"/>
              <a:t>p</a:t>
            </a:r>
            <a:r>
              <a:rPr lang="en-AU" sz="2000" dirty="0" smtClean="0"/>
              <a:t>redict effects on pH under changing equilibrium conditions of temperature, pressure and volume</a:t>
            </a:r>
          </a:p>
          <a:p>
            <a:pPr marL="0" indent="0">
              <a:buNone/>
            </a:pPr>
            <a:r>
              <a:rPr lang="en-AU" sz="2400" dirty="0" smtClean="0"/>
              <a:t>But, students </a:t>
            </a:r>
            <a:r>
              <a:rPr lang="en-AU" sz="2400" u="sng" dirty="0" smtClean="0"/>
              <a:t>could not: </a:t>
            </a:r>
            <a:endParaRPr lang="en-AU" sz="2400" dirty="0" smtClean="0"/>
          </a:p>
          <a:p>
            <a:r>
              <a:rPr lang="en-AU" sz="2000" dirty="0" smtClean="0"/>
              <a:t>explain, in layman’s terms, what pH was or why it was important to study it</a:t>
            </a:r>
          </a:p>
          <a:p>
            <a:r>
              <a:rPr lang="en-AU" sz="2000" dirty="0" smtClean="0"/>
              <a:t>explain</a:t>
            </a:r>
            <a:r>
              <a:rPr lang="en-AU" sz="2000" dirty="0"/>
              <a:t>, in layman’s terms, </a:t>
            </a:r>
            <a:r>
              <a:rPr lang="en-AU" sz="2000" dirty="0" smtClean="0"/>
              <a:t>the significance of pH in the human body</a:t>
            </a:r>
            <a:endParaRPr lang="en-AU" sz="2000" dirty="0"/>
          </a:p>
        </p:txBody>
      </p:sp>
    </p:spTree>
    <p:extLst>
      <p:ext uri="{BB962C8B-B14F-4D97-AF65-F5344CB8AC3E}">
        <p14:creationId xmlns:p14="http://schemas.microsoft.com/office/powerpoint/2010/main" val="20059438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dirty="0" smtClean="0"/>
              <a:t>Demands on lab techs</a:t>
            </a:r>
            <a:endParaRPr lang="en-AU" dirty="0"/>
          </a:p>
        </p:txBody>
      </p:sp>
      <p:sp>
        <p:nvSpPr>
          <p:cNvPr id="5" name="Cloud Callout 4"/>
          <p:cNvSpPr/>
          <p:nvPr/>
        </p:nvSpPr>
        <p:spPr bwMode="auto">
          <a:xfrm>
            <a:off x="107504" y="1484784"/>
            <a:ext cx="4536504" cy="3960440"/>
          </a:xfrm>
          <a:prstGeom prst="cloudCallout">
            <a:avLst>
              <a:gd name="adj1" fmla="val -19039"/>
              <a:gd name="adj2" fmla="val 7497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a:off x="611560" y="2060848"/>
            <a:ext cx="3528392" cy="3231654"/>
          </a:xfrm>
          <a:prstGeom prst="rect">
            <a:avLst/>
          </a:prstGeom>
          <a:noFill/>
        </p:spPr>
        <p:txBody>
          <a:bodyPr wrap="square" rtlCol="0">
            <a:spAutoFit/>
          </a:bodyPr>
          <a:lstStyle/>
          <a:p>
            <a:pPr algn="ctr"/>
            <a:r>
              <a:rPr lang="en-AU" sz="2000" dirty="0" smtClean="0"/>
              <a:t>Hey, Deb… </a:t>
            </a:r>
            <a:r>
              <a:rPr lang="en-AU" sz="2000" dirty="0"/>
              <a:t>I’ve just decided to start a new unit tomorrow morning Period 1…can you prepare 15 ripple tanks, 7 light </a:t>
            </a:r>
            <a:r>
              <a:rPr lang="en-AU" sz="2000" dirty="0" smtClean="0"/>
              <a:t>boxes, 4 </a:t>
            </a:r>
            <a:r>
              <a:rPr lang="en-AU" sz="2000" dirty="0"/>
              <a:t>litres of 0.5 M sulfuric </a:t>
            </a:r>
            <a:r>
              <a:rPr lang="en-AU" sz="2000" dirty="0" smtClean="0"/>
              <a:t>acid and a set of 20 agar plates, </a:t>
            </a:r>
            <a:r>
              <a:rPr lang="en-AU" sz="2000" dirty="0"/>
              <a:t>please</a:t>
            </a:r>
            <a:r>
              <a:rPr lang="en-AU" sz="2000" dirty="0" smtClean="0"/>
              <a:t>?... And for Period 2…</a:t>
            </a:r>
            <a:endParaRPr lang="en-AU" sz="2000" dirty="0"/>
          </a:p>
          <a:p>
            <a:r>
              <a:rPr lang="en-AU" dirty="0" smtClean="0"/>
              <a:t> </a:t>
            </a:r>
            <a:endParaRPr lang="en-AU" dirty="0"/>
          </a:p>
        </p:txBody>
      </p:sp>
      <p:sp>
        <p:nvSpPr>
          <p:cNvPr id="8" name="Cloud Callout 7"/>
          <p:cNvSpPr/>
          <p:nvPr/>
        </p:nvSpPr>
        <p:spPr bwMode="auto">
          <a:xfrm>
            <a:off x="4932040" y="1844824"/>
            <a:ext cx="3960440" cy="3456384"/>
          </a:xfrm>
          <a:prstGeom prst="cloudCallout">
            <a:avLst>
              <a:gd name="adj1" fmla="val 28347"/>
              <a:gd name="adj2" fmla="val 77084"/>
            </a:avLst>
          </a:prstGeom>
          <a:solidFill>
            <a:srgbClr val="FFC000"/>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5580112" y="2418854"/>
            <a:ext cx="3240360" cy="2616101"/>
          </a:xfrm>
          <a:prstGeom prst="rect">
            <a:avLst/>
          </a:prstGeom>
          <a:noFill/>
        </p:spPr>
        <p:txBody>
          <a:bodyPr wrap="square" rtlCol="0">
            <a:spAutoFit/>
          </a:bodyPr>
          <a:lstStyle/>
          <a:p>
            <a:pPr algn="ctr"/>
            <a:r>
              <a:rPr lang="en-AU" sz="2000" b="1" dirty="0" smtClean="0"/>
              <a:t>Thinks</a:t>
            </a:r>
            <a:r>
              <a:rPr lang="en-AU" sz="2000" dirty="0" smtClean="0"/>
              <a:t>:*#&amp;* !!!!… </a:t>
            </a:r>
          </a:p>
          <a:p>
            <a:pPr algn="ctr"/>
            <a:r>
              <a:rPr lang="en-AU" sz="2000" b="1" dirty="0" smtClean="0"/>
              <a:t>Says</a:t>
            </a:r>
            <a:r>
              <a:rPr lang="en-AU" sz="2000" dirty="0" smtClean="0"/>
              <a:t>: …No worries, Maria… </a:t>
            </a:r>
          </a:p>
          <a:p>
            <a:pPr algn="ctr"/>
            <a:r>
              <a:rPr lang="en-AU" sz="2000" b="1" dirty="0"/>
              <a:t>T</a:t>
            </a:r>
            <a:r>
              <a:rPr lang="en-AU" sz="2000" b="1" dirty="0" smtClean="0"/>
              <a:t>hinks</a:t>
            </a:r>
            <a:r>
              <a:rPr lang="en-AU" sz="2000" dirty="0" smtClean="0"/>
              <a:t>: don’t they teach these teachers </a:t>
            </a:r>
            <a:r>
              <a:rPr lang="en-AU" sz="2000" u="sng" dirty="0" smtClean="0"/>
              <a:t>anything</a:t>
            </a:r>
            <a:r>
              <a:rPr lang="en-AU" sz="2000" dirty="0" smtClean="0"/>
              <a:t> about time management at university?)</a:t>
            </a:r>
            <a:endParaRPr lang="en-AU" sz="2000" dirty="0"/>
          </a:p>
        </p:txBody>
      </p:sp>
    </p:spTree>
    <p:extLst>
      <p:ext uri="{BB962C8B-B14F-4D97-AF65-F5344CB8AC3E}">
        <p14:creationId xmlns:p14="http://schemas.microsoft.com/office/powerpoint/2010/main" val="1784560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47192"/>
          </a:xfrm>
        </p:spPr>
        <p:txBody>
          <a:bodyPr/>
          <a:lstStyle/>
          <a:p>
            <a:r>
              <a:rPr lang="en-AU" dirty="0" smtClean="0"/>
              <a:t>Rationale for changes</a:t>
            </a:r>
            <a:endParaRPr lang="en-AU" dirty="0"/>
          </a:p>
        </p:txBody>
      </p:sp>
      <p:sp>
        <p:nvSpPr>
          <p:cNvPr id="3" name="Content Placeholder 2"/>
          <p:cNvSpPr>
            <a:spLocks noGrp="1"/>
          </p:cNvSpPr>
          <p:nvPr>
            <p:ph idx="1"/>
          </p:nvPr>
        </p:nvSpPr>
        <p:spPr>
          <a:xfrm>
            <a:off x="683568" y="1700808"/>
            <a:ext cx="7772400" cy="4464496"/>
          </a:xfrm>
        </p:spPr>
        <p:txBody>
          <a:bodyPr/>
          <a:lstStyle/>
          <a:p>
            <a:r>
              <a:rPr lang="en-AU" sz="2400" dirty="0" smtClean="0"/>
              <a:t>Content reduction</a:t>
            </a:r>
            <a:r>
              <a:rPr lang="en-AU" sz="2400" dirty="0"/>
              <a:t>: </a:t>
            </a:r>
            <a:r>
              <a:rPr lang="en-AU" sz="2400" dirty="0" smtClean="0"/>
              <a:t>increased </a:t>
            </a:r>
            <a:r>
              <a:rPr lang="en-AU" sz="2400" dirty="0"/>
              <a:t>time for conceptual understanding and discussion of </a:t>
            </a:r>
            <a:r>
              <a:rPr lang="en-AU" sz="2400" dirty="0" smtClean="0"/>
              <a:t>scientific ideas </a:t>
            </a:r>
            <a:r>
              <a:rPr lang="en-AU" sz="2400" dirty="0"/>
              <a:t>and methodologies</a:t>
            </a:r>
          </a:p>
          <a:p>
            <a:r>
              <a:rPr lang="en-AU" sz="2400" dirty="0" smtClean="0"/>
              <a:t>Increased emphasis on investigative work</a:t>
            </a:r>
          </a:p>
          <a:p>
            <a:r>
              <a:rPr lang="en-AU" sz="2400" dirty="0" smtClean="0"/>
              <a:t>Increased emphasis on critical thinking</a:t>
            </a:r>
          </a:p>
          <a:p>
            <a:r>
              <a:rPr lang="en-AU" sz="2400" dirty="0"/>
              <a:t>Student choice (Area of study 3; Units 1 &amp; 2)</a:t>
            </a:r>
          </a:p>
          <a:p>
            <a:r>
              <a:rPr lang="en-AU" sz="2400" dirty="0"/>
              <a:t>Determination of essential senior secondary science concepts in the suite of VCE sciences</a:t>
            </a:r>
          </a:p>
          <a:p>
            <a:r>
              <a:rPr lang="en-AU" sz="2400" dirty="0" smtClean="0"/>
              <a:t>Meaningful application of science concepts</a:t>
            </a:r>
          </a:p>
          <a:p>
            <a:r>
              <a:rPr lang="en-AU" sz="2400" dirty="0" smtClean="0"/>
              <a:t>International standards</a:t>
            </a:r>
            <a:endParaRPr lang="en-AU" sz="2400" dirty="0"/>
          </a:p>
        </p:txBody>
      </p:sp>
    </p:spTree>
    <p:extLst>
      <p:ext uri="{BB962C8B-B14F-4D97-AF65-F5344CB8AC3E}">
        <p14:creationId xmlns:p14="http://schemas.microsoft.com/office/powerpoint/2010/main" val="242372908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09600"/>
            <a:ext cx="8568952" cy="803176"/>
          </a:xfrm>
        </p:spPr>
        <p:txBody>
          <a:bodyPr/>
          <a:lstStyle/>
          <a:p>
            <a:r>
              <a:rPr lang="en-AU" sz="2400" dirty="0" smtClean="0"/>
              <a:t>Overview of changes – general study design features</a:t>
            </a:r>
            <a:br>
              <a:rPr lang="en-AU" sz="2400" dirty="0" smtClean="0"/>
            </a:br>
            <a:endParaRPr lang="en-AU" sz="2000" dirty="0"/>
          </a:p>
        </p:txBody>
      </p:sp>
      <p:sp>
        <p:nvSpPr>
          <p:cNvPr id="3" name="Content Placeholder 2"/>
          <p:cNvSpPr>
            <a:spLocks noGrp="1"/>
          </p:cNvSpPr>
          <p:nvPr>
            <p:ph idx="1"/>
          </p:nvPr>
        </p:nvSpPr>
        <p:spPr>
          <a:xfrm>
            <a:off x="251520" y="1484784"/>
            <a:ext cx="8640960" cy="4680520"/>
          </a:xfrm>
        </p:spPr>
        <p:txBody>
          <a:bodyPr/>
          <a:lstStyle/>
          <a:p>
            <a:r>
              <a:rPr lang="en-AU" sz="2400" dirty="0" smtClean="0"/>
              <a:t>Introduction includes a ‘Scope of study’ section</a:t>
            </a:r>
          </a:p>
          <a:p>
            <a:r>
              <a:rPr lang="en-AU" sz="2400" dirty="0" smtClean="0"/>
              <a:t>Two science-specific aims; seven generic science aims</a:t>
            </a:r>
          </a:p>
          <a:p>
            <a:r>
              <a:rPr lang="en-AU" sz="2400" dirty="0" smtClean="0"/>
              <a:t>‘Units’ and ‘Areas of study’ have questions as titles</a:t>
            </a:r>
          </a:p>
          <a:p>
            <a:r>
              <a:rPr lang="en-AU" sz="2400" dirty="0" smtClean="0"/>
              <a:t>‘Safety and wellbeing’ has been updated re regulations, and a new section related to ethical conduct of experimental investigations added</a:t>
            </a:r>
          </a:p>
          <a:p>
            <a:r>
              <a:rPr lang="en-AU" sz="2400" dirty="0"/>
              <a:t>‘Cross-study </a:t>
            </a:r>
            <a:r>
              <a:rPr lang="en-AU" sz="2400" dirty="0" smtClean="0"/>
              <a:t>specifications</a:t>
            </a:r>
            <a:r>
              <a:rPr lang="en-AU" sz="2400" dirty="0"/>
              <a:t> – </a:t>
            </a:r>
            <a:r>
              <a:rPr lang="en-AU" sz="2400" dirty="0" smtClean="0"/>
              <a:t>new section – added to incorporate key science skills and scientific investigation (including a template for poster production) as being applicable to all VCE sciences</a:t>
            </a:r>
          </a:p>
          <a:p>
            <a:r>
              <a:rPr lang="en-AU" sz="2400" dirty="0" smtClean="0"/>
              <a:t>Mandated practical logbook Units 1-4</a:t>
            </a:r>
            <a:endParaRPr lang="en-AU" sz="2400" dirty="0"/>
          </a:p>
        </p:txBody>
      </p:sp>
    </p:spTree>
    <p:extLst>
      <p:ext uri="{BB962C8B-B14F-4D97-AF65-F5344CB8AC3E}">
        <p14:creationId xmlns:p14="http://schemas.microsoft.com/office/powerpoint/2010/main" val="28949660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134672" cy="576064"/>
          </a:xfrm>
        </p:spPr>
        <p:txBody>
          <a:bodyPr/>
          <a:lstStyle/>
          <a:p>
            <a:r>
              <a:rPr lang="en-AU" sz="4000" dirty="0" smtClean="0"/>
              <a:t>Topic selection in the sciences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5401493"/>
              </p:ext>
            </p:extLst>
          </p:nvPr>
        </p:nvGraphicFramePr>
        <p:xfrm>
          <a:off x="467544" y="1700808"/>
          <a:ext cx="8496948" cy="4069080"/>
        </p:xfrm>
        <a:graphic>
          <a:graphicData uri="http://schemas.openxmlformats.org/drawingml/2006/table">
            <a:tbl>
              <a:tblPr firstRow="1" bandRow="1">
                <a:tableStyleId>{5C22544A-7EE6-4342-B048-85BDC9FD1C3A}</a:tableStyleId>
              </a:tblPr>
              <a:tblGrid>
                <a:gridCol w="1285884"/>
                <a:gridCol w="1785950"/>
                <a:gridCol w="1357322"/>
                <a:gridCol w="1000132"/>
                <a:gridCol w="1428760"/>
                <a:gridCol w="1638900"/>
              </a:tblGrid>
              <a:tr h="370840">
                <a:tc>
                  <a:txBody>
                    <a:bodyPr/>
                    <a:lstStyle/>
                    <a:p>
                      <a:r>
                        <a:rPr lang="en-AU" dirty="0" smtClean="0"/>
                        <a:t>Concept</a:t>
                      </a:r>
                      <a:endParaRPr lang="en-AU" dirty="0"/>
                    </a:p>
                  </a:txBody>
                  <a:tcPr/>
                </a:tc>
                <a:tc>
                  <a:txBody>
                    <a:bodyPr/>
                    <a:lstStyle/>
                    <a:p>
                      <a:pPr algn="ctr"/>
                      <a:r>
                        <a:rPr lang="en-AU" dirty="0" smtClean="0"/>
                        <a:t>Biology</a:t>
                      </a:r>
                      <a:endParaRPr lang="en-AU" dirty="0"/>
                    </a:p>
                  </a:txBody>
                  <a:tcPr/>
                </a:tc>
                <a:tc>
                  <a:txBody>
                    <a:bodyPr/>
                    <a:lstStyle/>
                    <a:p>
                      <a:pPr algn="ctr"/>
                      <a:r>
                        <a:rPr lang="en-AU" dirty="0" smtClean="0"/>
                        <a:t>Chemistry</a:t>
                      </a:r>
                      <a:endParaRPr lang="en-AU" dirty="0"/>
                    </a:p>
                  </a:txBody>
                  <a:tcPr/>
                </a:tc>
                <a:tc>
                  <a:txBody>
                    <a:bodyPr/>
                    <a:lstStyle/>
                    <a:p>
                      <a:pPr algn="ctr"/>
                      <a:r>
                        <a:rPr lang="en-AU" dirty="0" err="1" smtClean="0"/>
                        <a:t>Enviro</a:t>
                      </a:r>
                      <a:endParaRPr lang="en-AU" dirty="0"/>
                    </a:p>
                  </a:txBody>
                  <a:tcPr/>
                </a:tc>
                <a:tc>
                  <a:txBody>
                    <a:bodyPr/>
                    <a:lstStyle/>
                    <a:p>
                      <a:pPr algn="ctr"/>
                      <a:r>
                        <a:rPr lang="en-AU" dirty="0" smtClean="0"/>
                        <a:t>Physics</a:t>
                      </a:r>
                      <a:endParaRPr lang="en-AU" dirty="0"/>
                    </a:p>
                  </a:txBody>
                  <a:tcPr/>
                </a:tc>
                <a:tc>
                  <a:txBody>
                    <a:bodyPr/>
                    <a:lstStyle/>
                    <a:p>
                      <a:pPr algn="ctr"/>
                      <a:r>
                        <a:rPr lang="en-AU" dirty="0" smtClean="0"/>
                        <a:t>Psychology</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behaviour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r>
                        <a:rPr lang="en-AU" baseline="0" dirty="0">
                          <a:sym typeface="Wingdings"/>
                        </a:rPr>
                        <a:t> </a:t>
                      </a:r>
                      <a:endParaRPr lang="en-AU" baseline="0" dirty="0" smtClean="0">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aseline="0" dirty="0" smtClean="0">
                          <a:sym typeface="Wingdings"/>
                        </a:rPr>
                        <a:t>(animal)</a:t>
                      </a:r>
                      <a:endParaRPr lang="en-AU"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 </a:t>
                      </a:r>
                      <a:r>
                        <a:rPr lang="en-AU" sz="1600" dirty="0" smtClean="0">
                          <a:sym typeface="Wingdings"/>
                        </a:rPr>
                        <a:t>(social)</a:t>
                      </a:r>
                      <a:endParaRPr lang="en-AU"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ym typeface="Wingdings"/>
                        </a:rPr>
                        <a:t>(human)</a:t>
                      </a:r>
                      <a:endParaRPr lang="en-AU" sz="1600" dirty="0" smtClean="0"/>
                    </a:p>
                  </a:txBody>
                  <a:tcPr/>
                </a:tc>
              </a:tr>
              <a:tr h="370840">
                <a:tc>
                  <a:txBody>
                    <a:bodyPr/>
                    <a:lstStyle/>
                    <a:p>
                      <a:r>
                        <a:rPr lang="en-AU" smtClean="0"/>
                        <a:t>ecology</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c>
                  <a:txBody>
                    <a:bodyPr/>
                    <a:lstStyle/>
                    <a:p>
                      <a:pPr algn="ctr"/>
                      <a:endParaRPr lang="en-AU"/>
                    </a:p>
                  </a:txBody>
                  <a:tcPr/>
                </a:tc>
              </a:tr>
              <a:tr h="370840">
                <a:tc>
                  <a:txBody>
                    <a:bodyPr/>
                    <a:lstStyle/>
                    <a:p>
                      <a:r>
                        <a:rPr lang="en-AU" dirty="0" smtClean="0"/>
                        <a:t>energy</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r>
              <a:tr h="370840">
                <a:tc>
                  <a:txBody>
                    <a:bodyPr/>
                    <a:lstStyle/>
                    <a:p>
                      <a:r>
                        <a:rPr lang="en-AU" dirty="0" smtClean="0"/>
                        <a:t>genetics</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ym typeface="Wingdings"/>
                        </a:rPr>
                        <a:t>Unit</a:t>
                      </a:r>
                      <a:r>
                        <a:rPr lang="en-AU" sz="1600" baseline="0" dirty="0" smtClean="0">
                          <a:sym typeface="Wingdings"/>
                        </a:rPr>
                        <a:t> </a:t>
                      </a:r>
                      <a:r>
                        <a:rPr lang="en-AU" sz="1600" dirty="0" smtClean="0">
                          <a:sym typeface="Wingdings"/>
                        </a:rPr>
                        <a:t>2- classic</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ym typeface="Wingdings"/>
                        </a:rPr>
                        <a:t>Unit 4 - modern</a:t>
                      </a:r>
                      <a:endParaRPr lang="en-AU" sz="1600" dirty="0" smtClean="0"/>
                    </a:p>
                  </a:txBody>
                  <a:tcPr/>
                </a:tc>
                <a:tc>
                  <a:txBody>
                    <a:bodyPr/>
                    <a:lstStyle/>
                    <a:p>
                      <a:pPr algn="ct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ym typeface="Wingdings"/>
                        </a:rPr>
                        <a:t>Units 1-4 (nature-nurture)</a:t>
                      </a:r>
                      <a:endParaRPr lang="en-AU" sz="1600" dirty="0" smtClean="0"/>
                    </a:p>
                  </a:txBody>
                  <a:tcPr/>
                </a:tc>
              </a:tr>
              <a:tr h="370840">
                <a:tc>
                  <a:txBody>
                    <a:bodyPr/>
                    <a:lstStyle/>
                    <a:p>
                      <a:r>
                        <a:rPr lang="en-AU" dirty="0" smtClean="0"/>
                        <a:t>human body</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ym typeface="Wingdings"/>
                        </a:rPr>
                        <a:t></a:t>
                      </a:r>
                      <a:endParaRPr lang="en-AU"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systems/genetics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p>
                      <a:pPr algn="ctr"/>
                      <a:r>
                        <a:rPr lang="en-AU" sz="1600" dirty="0" smtClean="0"/>
                        <a:t>food</a:t>
                      </a:r>
                      <a:endParaRPr lang="en-AU"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pollution effects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biomechanics / bioelectricity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ym typeface="Wingding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t>brain and nervous system </a:t>
                      </a:r>
                    </a:p>
                  </a:txBody>
                  <a:tcPr/>
                </a:tc>
              </a:tr>
              <a:tr h="370840">
                <a:tc>
                  <a:txBody>
                    <a:bodyPr/>
                    <a:lstStyle/>
                    <a:p>
                      <a:r>
                        <a:rPr lang="en-AU" dirty="0" smtClean="0"/>
                        <a:t>sensory</a:t>
                      </a:r>
                      <a:r>
                        <a:rPr lang="en-AU" baseline="0" dirty="0" smtClean="0"/>
                        <a:t> perception</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algn="ctr"/>
                      <a:endParaRPr lang="en-AU"/>
                    </a:p>
                  </a:txBody>
                  <a:tcPr/>
                </a:tc>
                <a:tc>
                  <a:txBody>
                    <a:bodyPr/>
                    <a:lstStyle/>
                    <a:p>
                      <a:pPr algn="ct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bl>
          </a:graphicData>
        </a:graphic>
      </p:graphicFrame>
    </p:spTree>
    <p:extLst>
      <p:ext uri="{BB962C8B-B14F-4D97-AF65-F5344CB8AC3E}">
        <p14:creationId xmlns:p14="http://schemas.microsoft.com/office/powerpoint/2010/main" val="21706998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sz="4000" dirty="0" smtClean="0"/>
              <a:t>VCE Science story - Biology</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246141"/>
              </p:ext>
            </p:extLst>
          </p:nvPr>
        </p:nvGraphicFramePr>
        <p:xfrm>
          <a:off x="683568" y="1476381"/>
          <a:ext cx="7992888" cy="4647898"/>
        </p:xfrm>
        <a:graphic>
          <a:graphicData uri="http://schemas.openxmlformats.org/drawingml/2006/table">
            <a:tbl>
              <a:tblPr firstRow="1" firstCol="1" lastRow="1" lastCol="1" bandRow="1" bandCol="1">
                <a:tableStyleId>{5C22544A-7EE6-4342-B048-85BDC9FD1C3A}</a:tableStyleId>
              </a:tblPr>
              <a:tblGrid>
                <a:gridCol w="3932169"/>
                <a:gridCol w="4060719"/>
              </a:tblGrid>
              <a:tr h="206346">
                <a:tc gridSpan="2">
                  <a:txBody>
                    <a:bodyPr/>
                    <a:lstStyle/>
                    <a:p>
                      <a:pPr algn="ctr">
                        <a:lnSpc>
                          <a:spcPct val="115000"/>
                        </a:lnSpc>
                        <a:spcAft>
                          <a:spcPts val="0"/>
                        </a:spcAft>
                      </a:pPr>
                      <a:r>
                        <a:rPr lang="en-AU" sz="1400" dirty="0">
                          <a:solidFill>
                            <a:schemeClr val="tx1"/>
                          </a:solidFill>
                          <a:effectLst/>
                        </a:rPr>
                        <a:t>UNIT 1: How do living things stay alive?</a:t>
                      </a:r>
                      <a:endParaRPr lang="en-AU" sz="1400" dirty="0">
                        <a:solidFill>
                          <a:schemeClr val="tx1"/>
                        </a:solidFill>
                        <a:effectLst/>
                        <a:latin typeface="Calibri"/>
                        <a:ea typeface="SimSun"/>
                        <a:cs typeface="Arial"/>
                      </a:endParaRPr>
                    </a:p>
                  </a:txBody>
                  <a:tcPr marL="57674" marR="57674" marT="0" marB="0"/>
                </a:tc>
                <a:tc hMerge="1">
                  <a:txBody>
                    <a:bodyPr/>
                    <a:lstStyle/>
                    <a:p>
                      <a:endParaRPr lang="en-AU"/>
                    </a:p>
                  </a:txBody>
                  <a:tcPr/>
                </a:tc>
              </a:tr>
              <a:tr h="458190">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1</a:t>
                      </a:r>
                      <a:r>
                        <a:rPr lang="en-AU" sz="1400" b="0" dirty="0" smtClean="0">
                          <a:solidFill>
                            <a:schemeClr val="tx1"/>
                          </a:solidFill>
                          <a:effectLst/>
                        </a:rPr>
                        <a:t>: How </a:t>
                      </a:r>
                      <a:r>
                        <a:rPr lang="en-AU" sz="1400" b="0" dirty="0">
                          <a:solidFill>
                            <a:schemeClr val="tx1"/>
                          </a:solidFill>
                          <a:effectLst/>
                        </a:rPr>
                        <a:t>do organisms function?</a:t>
                      </a:r>
                      <a:endParaRPr lang="en-AU" sz="1400" b="0" dirty="0">
                        <a:solidFill>
                          <a:schemeClr val="tx1"/>
                        </a:solidFill>
                        <a:effectLst/>
                        <a:latin typeface="Calibri"/>
                        <a:ea typeface="SimSun"/>
                        <a:cs typeface="Arial"/>
                      </a:endParaRPr>
                    </a:p>
                  </a:txBody>
                  <a:tcPr marL="57674" marR="57674" marT="0" marB="0"/>
                </a:tc>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a:t>
                      </a:r>
                      <a:r>
                        <a:rPr lang="en-AU" sz="1400" b="0" dirty="0" smtClean="0">
                          <a:solidFill>
                            <a:schemeClr val="tx1"/>
                          </a:solidFill>
                          <a:effectLst/>
                        </a:rPr>
                        <a:t>: How </a:t>
                      </a:r>
                      <a:r>
                        <a:rPr lang="en-AU" sz="1400" b="0" dirty="0">
                          <a:solidFill>
                            <a:schemeClr val="tx1"/>
                          </a:solidFill>
                          <a:effectLst/>
                        </a:rPr>
                        <a:t>do living systems sustain life?</a:t>
                      </a:r>
                      <a:endParaRPr lang="en-AU" sz="1400" b="0" dirty="0">
                        <a:solidFill>
                          <a:schemeClr val="tx1"/>
                        </a:solidFill>
                        <a:effectLst/>
                        <a:latin typeface="Calibri"/>
                        <a:ea typeface="SimSun"/>
                        <a:cs typeface="Arial"/>
                      </a:endParaRPr>
                    </a:p>
                  </a:txBody>
                  <a:tcPr marL="57674" marR="57674" marT="0" marB="0"/>
                </a:tc>
              </a:tr>
              <a:tr h="515864">
                <a:tc gridSpan="2">
                  <a:txBody>
                    <a:bodyPr/>
                    <a:lstStyle/>
                    <a:p>
                      <a:pPr algn="ct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3</a:t>
                      </a:r>
                      <a:r>
                        <a:rPr lang="en-AU" sz="1400" b="0" dirty="0" smtClean="0">
                          <a:solidFill>
                            <a:schemeClr val="tx1"/>
                          </a:solidFill>
                          <a:effectLst/>
                        </a:rPr>
                        <a:t>: Practical </a:t>
                      </a:r>
                      <a:r>
                        <a:rPr lang="en-AU" sz="1400" b="0" dirty="0">
                          <a:solidFill>
                            <a:schemeClr val="tx1"/>
                          </a:solidFill>
                          <a:effectLst/>
                        </a:rPr>
                        <a:t>investigation: students design and undertake an investigation related to the survival of an organism or species</a:t>
                      </a:r>
                      <a:endParaRPr lang="en-AU" sz="1400" b="0" dirty="0">
                        <a:solidFill>
                          <a:schemeClr val="tx1"/>
                        </a:solidFill>
                        <a:effectLst/>
                        <a:latin typeface="Calibri"/>
                        <a:ea typeface="SimSun"/>
                        <a:cs typeface="Arial"/>
                      </a:endParaRPr>
                    </a:p>
                  </a:txBody>
                  <a:tcPr marL="57674" marR="57674" marT="0" marB="0"/>
                </a:tc>
                <a:tc hMerge="1">
                  <a:txBody>
                    <a:bodyPr/>
                    <a:lstStyle/>
                    <a:p>
                      <a:endParaRPr lang="en-AU"/>
                    </a:p>
                  </a:txBody>
                  <a:tcPr/>
                </a:tc>
              </a:tr>
              <a:tr h="206346">
                <a:tc gridSpan="2">
                  <a:txBody>
                    <a:bodyPr/>
                    <a:lstStyle/>
                    <a:p>
                      <a:pPr algn="ctr">
                        <a:lnSpc>
                          <a:spcPct val="115000"/>
                        </a:lnSpc>
                        <a:spcAft>
                          <a:spcPts val="0"/>
                        </a:spcAft>
                      </a:pPr>
                      <a:r>
                        <a:rPr lang="en-AU" sz="1400" dirty="0">
                          <a:solidFill>
                            <a:schemeClr val="tx1"/>
                          </a:solidFill>
                          <a:effectLst/>
                        </a:rPr>
                        <a:t>UNIT 2: How is continuity of life maintained?</a:t>
                      </a:r>
                      <a:endParaRPr lang="en-AU" sz="1400" dirty="0">
                        <a:solidFill>
                          <a:schemeClr val="tx1"/>
                        </a:solidFill>
                        <a:effectLst/>
                        <a:latin typeface="Calibri"/>
                        <a:ea typeface="SimSun"/>
                        <a:cs typeface="Arial"/>
                      </a:endParaRPr>
                    </a:p>
                  </a:txBody>
                  <a:tcPr marL="57674" marR="57674" marT="0" marB="0"/>
                </a:tc>
                <a:tc hMerge="1">
                  <a:txBody>
                    <a:bodyPr/>
                    <a:lstStyle/>
                    <a:p>
                      <a:endParaRPr lang="en-AU"/>
                    </a:p>
                  </a:txBody>
                  <a:tcPr/>
                </a:tc>
              </a:tr>
              <a:tr h="552177">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1</a:t>
                      </a:r>
                      <a:r>
                        <a:rPr lang="en-AU" sz="1400" b="0" dirty="0" smtClean="0">
                          <a:solidFill>
                            <a:schemeClr val="tx1"/>
                          </a:solidFill>
                          <a:effectLst/>
                        </a:rPr>
                        <a:t>: How </a:t>
                      </a:r>
                      <a:r>
                        <a:rPr lang="en-AU" sz="1400" b="0" dirty="0">
                          <a:solidFill>
                            <a:schemeClr val="tx1"/>
                          </a:solidFill>
                          <a:effectLst/>
                        </a:rPr>
                        <a:t>does reproduction maintain the continuity of life?</a:t>
                      </a:r>
                      <a:endParaRPr lang="en-AU" sz="1400" b="0" dirty="0">
                        <a:solidFill>
                          <a:schemeClr val="tx1"/>
                        </a:solidFill>
                        <a:effectLst/>
                        <a:latin typeface="Calibri"/>
                        <a:ea typeface="SimSun"/>
                        <a:cs typeface="Arial"/>
                      </a:endParaRPr>
                    </a:p>
                  </a:txBody>
                  <a:tcPr marL="57674" marR="57674" marT="0" marB="0"/>
                </a:tc>
                <a:tc>
                  <a:txBody>
                    <a:bodyPr/>
                    <a:lstStyle/>
                    <a:p>
                      <a:pPr algn="just">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a:t>
                      </a:r>
                      <a:r>
                        <a:rPr lang="en-AU" sz="1400" b="0" dirty="0" smtClean="0">
                          <a:solidFill>
                            <a:schemeClr val="tx1"/>
                          </a:solidFill>
                          <a:effectLst/>
                        </a:rPr>
                        <a:t>: How </a:t>
                      </a:r>
                      <a:r>
                        <a:rPr lang="en-AU" sz="1400" b="0" dirty="0">
                          <a:solidFill>
                            <a:schemeClr val="tx1"/>
                          </a:solidFill>
                          <a:effectLst/>
                        </a:rPr>
                        <a:t>is inheritance explained?</a:t>
                      </a:r>
                    </a:p>
                    <a:p>
                      <a:pPr>
                        <a:lnSpc>
                          <a:spcPct val="115000"/>
                        </a:lnSpc>
                        <a:spcAft>
                          <a:spcPts val="0"/>
                        </a:spcAft>
                      </a:pPr>
                      <a:r>
                        <a:rPr lang="en-AU" sz="1400" b="0" dirty="0">
                          <a:solidFill>
                            <a:schemeClr val="tx1"/>
                          </a:solidFill>
                          <a:effectLst/>
                        </a:rPr>
                        <a:t> </a:t>
                      </a:r>
                      <a:endParaRPr lang="en-AU" sz="1400" b="0" dirty="0">
                        <a:solidFill>
                          <a:schemeClr val="tx1"/>
                        </a:solidFill>
                        <a:effectLst/>
                        <a:latin typeface="Calibri"/>
                        <a:ea typeface="SimSun"/>
                        <a:cs typeface="Arial"/>
                      </a:endParaRPr>
                    </a:p>
                  </a:txBody>
                  <a:tcPr marL="57674" marR="57674" marT="0" marB="0"/>
                </a:tc>
              </a:tr>
              <a:tr h="530603">
                <a:tc gridSpan="2">
                  <a:txBody>
                    <a:bodyPr/>
                    <a:lstStyle/>
                    <a:p>
                      <a:pPr algn="ct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3</a:t>
                      </a:r>
                      <a:r>
                        <a:rPr lang="en-AU" sz="1400" b="0" dirty="0" smtClean="0">
                          <a:solidFill>
                            <a:schemeClr val="tx1"/>
                          </a:solidFill>
                          <a:effectLst/>
                        </a:rPr>
                        <a:t>: Investigation </a:t>
                      </a:r>
                      <a:r>
                        <a:rPr lang="en-AU" sz="1400" b="0" dirty="0">
                          <a:solidFill>
                            <a:schemeClr val="tx1"/>
                          </a:solidFill>
                          <a:effectLst/>
                        </a:rPr>
                        <a:t>of an issue: students investigate and communicate a response related to an issue in genetics and/or reproductive science</a:t>
                      </a:r>
                      <a:endParaRPr lang="en-AU" sz="1400" b="0" dirty="0">
                        <a:solidFill>
                          <a:schemeClr val="tx1"/>
                        </a:solidFill>
                        <a:effectLst/>
                        <a:latin typeface="Calibri"/>
                        <a:ea typeface="SimSun"/>
                        <a:cs typeface="Arial"/>
                      </a:endParaRPr>
                    </a:p>
                  </a:txBody>
                  <a:tcPr marL="57674" marR="57674" marT="0" marB="0"/>
                </a:tc>
                <a:tc hMerge="1">
                  <a:txBody>
                    <a:bodyPr/>
                    <a:lstStyle/>
                    <a:p>
                      <a:endParaRPr lang="en-AU"/>
                    </a:p>
                  </a:txBody>
                  <a:tcPr/>
                </a:tc>
              </a:tr>
              <a:tr h="206346">
                <a:tc gridSpan="2">
                  <a:txBody>
                    <a:bodyPr/>
                    <a:lstStyle/>
                    <a:p>
                      <a:pPr algn="ctr">
                        <a:lnSpc>
                          <a:spcPct val="115000"/>
                        </a:lnSpc>
                        <a:spcAft>
                          <a:spcPts val="0"/>
                        </a:spcAft>
                      </a:pPr>
                      <a:r>
                        <a:rPr lang="en-AU" sz="1400" dirty="0">
                          <a:solidFill>
                            <a:schemeClr val="tx1"/>
                          </a:solidFill>
                          <a:effectLst/>
                        </a:rPr>
                        <a:t>UNIT 3: How do cells maintain life?</a:t>
                      </a:r>
                      <a:endParaRPr lang="en-AU" sz="1400" dirty="0">
                        <a:solidFill>
                          <a:schemeClr val="tx1"/>
                        </a:solidFill>
                        <a:effectLst/>
                        <a:latin typeface="Calibri"/>
                        <a:ea typeface="SimSun"/>
                        <a:cs typeface="Arial"/>
                      </a:endParaRPr>
                    </a:p>
                  </a:txBody>
                  <a:tcPr marL="57674" marR="57674" marT="0" marB="0"/>
                </a:tc>
                <a:tc hMerge="1">
                  <a:txBody>
                    <a:bodyPr/>
                    <a:lstStyle/>
                    <a:p>
                      <a:endParaRPr lang="en-AU"/>
                    </a:p>
                  </a:txBody>
                  <a:tcPr/>
                </a:tc>
              </a:tr>
              <a:tr h="530603">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1</a:t>
                      </a:r>
                      <a:r>
                        <a:rPr lang="en-AU" sz="1400" b="0" dirty="0" smtClean="0">
                          <a:solidFill>
                            <a:schemeClr val="tx1"/>
                          </a:solidFill>
                          <a:effectLst/>
                        </a:rPr>
                        <a:t>: </a:t>
                      </a:r>
                      <a:r>
                        <a:rPr lang="pt-BR" sz="1400" b="0" dirty="0" smtClean="0">
                          <a:solidFill>
                            <a:schemeClr val="tx1"/>
                          </a:solidFill>
                          <a:effectLst/>
                        </a:rPr>
                        <a:t>How </a:t>
                      </a:r>
                      <a:r>
                        <a:rPr lang="pt-BR" sz="1400" b="0" dirty="0">
                          <a:solidFill>
                            <a:schemeClr val="tx1"/>
                          </a:solidFill>
                          <a:effectLst/>
                        </a:rPr>
                        <a:t>do cellular processes work</a:t>
                      </a:r>
                      <a:r>
                        <a:rPr lang="pt-BR" sz="1400" b="0" dirty="0" smtClean="0">
                          <a:solidFill>
                            <a:schemeClr val="tx1"/>
                          </a:solidFill>
                          <a:effectLst/>
                        </a:rPr>
                        <a:t>?</a:t>
                      </a:r>
                      <a:endParaRPr lang="en-AU" sz="1400" b="0" dirty="0">
                        <a:solidFill>
                          <a:schemeClr val="tx1"/>
                        </a:solidFill>
                        <a:effectLst/>
                      </a:endParaRPr>
                    </a:p>
                  </a:txBody>
                  <a:tcPr marL="57674" marR="57674" marT="0" marB="0"/>
                </a:tc>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a:t>
                      </a:r>
                      <a:r>
                        <a:rPr lang="en-AU" sz="1400" b="0" dirty="0" smtClean="0">
                          <a:solidFill>
                            <a:schemeClr val="tx1"/>
                          </a:solidFill>
                          <a:effectLst/>
                        </a:rPr>
                        <a:t>: How </a:t>
                      </a:r>
                      <a:r>
                        <a:rPr lang="en-AU" sz="1400" b="0" dirty="0">
                          <a:solidFill>
                            <a:schemeClr val="tx1"/>
                          </a:solidFill>
                          <a:effectLst/>
                        </a:rPr>
                        <a:t>do cells communicate?</a:t>
                      </a:r>
                    </a:p>
                    <a:p>
                      <a:pPr>
                        <a:lnSpc>
                          <a:spcPct val="115000"/>
                        </a:lnSpc>
                        <a:spcAft>
                          <a:spcPts val="0"/>
                        </a:spcAft>
                      </a:pPr>
                      <a:r>
                        <a:rPr lang="en-AU" sz="1400" b="0" dirty="0">
                          <a:solidFill>
                            <a:schemeClr val="tx1"/>
                          </a:solidFill>
                          <a:effectLst/>
                        </a:rPr>
                        <a:t> </a:t>
                      </a:r>
                      <a:endParaRPr lang="en-AU" sz="1400" b="0" dirty="0">
                        <a:solidFill>
                          <a:schemeClr val="tx1"/>
                        </a:solidFill>
                        <a:effectLst/>
                        <a:latin typeface="Calibri"/>
                        <a:ea typeface="SimSun"/>
                        <a:cs typeface="Arial"/>
                      </a:endParaRPr>
                    </a:p>
                  </a:txBody>
                  <a:tcPr marL="57674" marR="57674" marT="0" marB="0"/>
                </a:tc>
              </a:tr>
              <a:tr h="206346">
                <a:tc gridSpan="2">
                  <a:txBody>
                    <a:bodyPr/>
                    <a:lstStyle/>
                    <a:p>
                      <a:pPr algn="ctr">
                        <a:lnSpc>
                          <a:spcPct val="115000"/>
                        </a:lnSpc>
                        <a:spcAft>
                          <a:spcPts val="0"/>
                        </a:spcAft>
                      </a:pPr>
                      <a:r>
                        <a:rPr lang="en-AU" sz="1400" dirty="0">
                          <a:solidFill>
                            <a:schemeClr val="tx1"/>
                          </a:solidFill>
                          <a:effectLst/>
                        </a:rPr>
                        <a:t>UNIT 4: How does life change and respond to challenges over time?</a:t>
                      </a:r>
                      <a:endParaRPr lang="en-AU" sz="1400" dirty="0">
                        <a:solidFill>
                          <a:schemeClr val="tx1"/>
                        </a:solidFill>
                        <a:effectLst/>
                        <a:latin typeface="Calibri"/>
                        <a:ea typeface="SimSun"/>
                        <a:cs typeface="Arial"/>
                      </a:endParaRPr>
                    </a:p>
                  </a:txBody>
                  <a:tcPr marL="57674" marR="57674" marT="0" marB="0"/>
                </a:tc>
                <a:tc hMerge="1">
                  <a:txBody>
                    <a:bodyPr/>
                    <a:lstStyle/>
                    <a:p>
                      <a:endParaRPr lang="en-AU"/>
                    </a:p>
                  </a:txBody>
                  <a:tcPr/>
                </a:tc>
              </a:tr>
              <a:tr h="530603">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1</a:t>
                      </a:r>
                      <a:r>
                        <a:rPr lang="en-AU" sz="1400" b="0" dirty="0" smtClean="0">
                          <a:solidFill>
                            <a:schemeClr val="tx1"/>
                          </a:solidFill>
                          <a:effectLst/>
                        </a:rPr>
                        <a:t>: How </a:t>
                      </a:r>
                      <a:r>
                        <a:rPr lang="en-AU" sz="1400" b="0" dirty="0">
                          <a:solidFill>
                            <a:schemeClr val="tx1"/>
                          </a:solidFill>
                          <a:effectLst/>
                        </a:rPr>
                        <a:t>are species related?</a:t>
                      </a:r>
                    </a:p>
                    <a:p>
                      <a:pPr>
                        <a:lnSpc>
                          <a:spcPct val="115000"/>
                        </a:lnSpc>
                        <a:spcAft>
                          <a:spcPts val="0"/>
                        </a:spcAft>
                      </a:pPr>
                      <a:r>
                        <a:rPr lang="en-AU" sz="1400" b="0" dirty="0">
                          <a:solidFill>
                            <a:schemeClr val="tx1"/>
                          </a:solidFill>
                          <a:effectLst/>
                        </a:rPr>
                        <a:t> </a:t>
                      </a:r>
                      <a:endParaRPr lang="en-AU" sz="1400" b="0" dirty="0">
                        <a:solidFill>
                          <a:schemeClr val="tx1"/>
                        </a:solidFill>
                        <a:effectLst/>
                        <a:latin typeface="Calibri"/>
                        <a:ea typeface="SimSun"/>
                        <a:cs typeface="Arial"/>
                      </a:endParaRPr>
                    </a:p>
                  </a:txBody>
                  <a:tcPr marL="57674" marR="57674" marT="0" marB="0"/>
                </a:tc>
                <a:tc>
                  <a:txBody>
                    <a:bodyPr/>
                    <a:lstStyle/>
                    <a:p>
                      <a:pPr>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a:t>
                      </a:r>
                      <a:r>
                        <a:rPr lang="en-AU" sz="1400" b="0" dirty="0" smtClean="0">
                          <a:solidFill>
                            <a:schemeClr val="tx1"/>
                          </a:solidFill>
                          <a:effectLst/>
                        </a:rPr>
                        <a:t>: How </a:t>
                      </a:r>
                      <a:r>
                        <a:rPr lang="en-AU" sz="1400" b="0" dirty="0">
                          <a:solidFill>
                            <a:schemeClr val="tx1"/>
                          </a:solidFill>
                          <a:effectLst/>
                        </a:rPr>
                        <a:t>do humans impact on biological processes?</a:t>
                      </a:r>
                      <a:endParaRPr lang="en-AU" sz="1400" b="0" dirty="0">
                        <a:solidFill>
                          <a:schemeClr val="tx1"/>
                        </a:solidFill>
                        <a:effectLst/>
                        <a:latin typeface="Calibri"/>
                        <a:ea typeface="SimSun"/>
                        <a:cs typeface="Arial"/>
                      </a:endParaRPr>
                    </a:p>
                  </a:txBody>
                  <a:tcPr marL="57674" marR="57674" marT="0" marB="0"/>
                </a:tc>
              </a:tr>
              <a:tr h="515864">
                <a:tc gridSpan="2">
                  <a:txBody>
                    <a:bodyPr/>
                    <a:lstStyle/>
                    <a:p>
                      <a:pPr algn="ctr">
                        <a:lnSpc>
                          <a:spcPct val="115000"/>
                        </a:lnSpc>
                        <a:spcAft>
                          <a:spcPts val="0"/>
                        </a:spcAft>
                      </a:pPr>
                      <a:r>
                        <a:rPr lang="en-AU" sz="1400" b="1" i="1" dirty="0">
                          <a:solidFill>
                            <a:schemeClr val="tx1"/>
                          </a:solidFill>
                          <a:effectLst/>
                        </a:rPr>
                        <a:t>Area of Study 3 (Unit 3 and/or 4</a:t>
                      </a:r>
                      <a:r>
                        <a:rPr lang="en-AU" sz="1400" b="1" i="1" dirty="0" smtClean="0">
                          <a:solidFill>
                            <a:schemeClr val="tx1"/>
                          </a:solidFill>
                          <a:effectLst/>
                        </a:rPr>
                        <a:t>)</a:t>
                      </a:r>
                      <a:r>
                        <a:rPr lang="en-AU" sz="1400" b="0" i="0" dirty="0" smtClean="0">
                          <a:solidFill>
                            <a:schemeClr val="tx1"/>
                          </a:solidFill>
                          <a:effectLst/>
                        </a:rPr>
                        <a:t>:</a:t>
                      </a:r>
                      <a:r>
                        <a:rPr lang="en-AU" sz="1400" b="1" i="1" dirty="0" smtClean="0">
                          <a:solidFill>
                            <a:schemeClr val="tx1"/>
                          </a:solidFill>
                          <a:effectLst/>
                        </a:rPr>
                        <a:t> </a:t>
                      </a:r>
                      <a:r>
                        <a:rPr lang="en-AU" sz="1400" b="0" dirty="0" smtClean="0">
                          <a:solidFill>
                            <a:schemeClr val="tx1"/>
                          </a:solidFill>
                          <a:effectLst/>
                        </a:rPr>
                        <a:t>Practical </a:t>
                      </a:r>
                      <a:r>
                        <a:rPr lang="en-AU" sz="1400" b="0" dirty="0">
                          <a:solidFill>
                            <a:schemeClr val="tx1"/>
                          </a:solidFill>
                          <a:effectLst/>
                        </a:rPr>
                        <a:t>investigation: students design and undertake a practical investigation related to cellular processes and/or biological change and continuity over time</a:t>
                      </a:r>
                      <a:endParaRPr lang="en-AU" sz="1400" b="0" dirty="0">
                        <a:solidFill>
                          <a:schemeClr val="tx1"/>
                        </a:solidFill>
                        <a:effectLst/>
                        <a:latin typeface="Calibri"/>
                        <a:ea typeface="SimSun"/>
                        <a:cs typeface="Arial"/>
                      </a:endParaRPr>
                    </a:p>
                  </a:txBody>
                  <a:tcPr marL="57674" marR="57674" marT="0" marB="0"/>
                </a:tc>
                <a:tc hMerge="1">
                  <a:txBody>
                    <a:bodyPr/>
                    <a:lstStyle/>
                    <a:p>
                      <a:endParaRPr lang="en-AU"/>
                    </a:p>
                  </a:txBody>
                  <a:tcPr/>
                </a:tc>
              </a:tr>
            </a:tbl>
          </a:graphicData>
        </a:graphic>
      </p:graphicFrame>
    </p:spTree>
    <p:extLst>
      <p:ext uri="{BB962C8B-B14F-4D97-AF65-F5344CB8AC3E}">
        <p14:creationId xmlns:p14="http://schemas.microsoft.com/office/powerpoint/2010/main" val="247343732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4000" dirty="0"/>
              <a:t>VCE Science story - </a:t>
            </a:r>
            <a:r>
              <a:rPr lang="en-AU" sz="4000" dirty="0" smtClean="0"/>
              <a:t>Chemistry</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6156178"/>
              </p:ext>
            </p:extLst>
          </p:nvPr>
        </p:nvGraphicFramePr>
        <p:xfrm>
          <a:off x="611560" y="1484313"/>
          <a:ext cx="7992888" cy="5008223"/>
        </p:xfrm>
        <a:graphic>
          <a:graphicData uri="http://schemas.openxmlformats.org/drawingml/2006/table">
            <a:tbl>
              <a:tblPr firstRow="1" firstCol="1" lastRow="1" lastCol="1" bandRow="1" bandCol="1">
                <a:tableStyleId>{5C22544A-7EE6-4342-B048-85BDC9FD1C3A}</a:tableStyleId>
              </a:tblPr>
              <a:tblGrid>
                <a:gridCol w="3996076"/>
                <a:gridCol w="3996812"/>
              </a:tblGrid>
              <a:tr h="212018">
                <a:tc gridSpan="2">
                  <a:txBody>
                    <a:bodyPr/>
                    <a:lstStyle/>
                    <a:p>
                      <a:pPr algn="ctr">
                        <a:lnSpc>
                          <a:spcPct val="115000"/>
                        </a:lnSpc>
                        <a:spcAft>
                          <a:spcPts val="0"/>
                        </a:spcAft>
                      </a:pPr>
                      <a:r>
                        <a:rPr lang="en-AU" sz="1400" dirty="0">
                          <a:solidFill>
                            <a:schemeClr val="tx1"/>
                          </a:solidFill>
                          <a:effectLst/>
                        </a:rPr>
                        <a:t>UNIT 1: How can the diversity of materials be explained?</a:t>
                      </a:r>
                      <a:endParaRPr lang="en-AU" sz="1400" dirty="0">
                        <a:solidFill>
                          <a:schemeClr val="tx1"/>
                        </a:solidFill>
                        <a:effectLst/>
                        <a:latin typeface="Calibri"/>
                        <a:ea typeface="SimSun"/>
                        <a:cs typeface="Arial"/>
                      </a:endParaRPr>
                    </a:p>
                  </a:txBody>
                  <a:tcPr marL="59260" marR="59260" marT="0" marB="0"/>
                </a:tc>
                <a:tc hMerge="1">
                  <a:txBody>
                    <a:bodyPr/>
                    <a:lstStyle/>
                    <a:p>
                      <a:endParaRPr lang="en-AU"/>
                    </a:p>
                  </a:txBody>
                  <a:tcPr/>
                </a:tc>
              </a:tr>
              <a:tr h="593694">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knowledge of elements explain the properties of matter?</a:t>
                      </a:r>
                      <a:endParaRPr lang="en-AU" sz="1400" b="0" dirty="0">
                        <a:solidFill>
                          <a:schemeClr val="tx1"/>
                        </a:solidFill>
                        <a:effectLst/>
                        <a:latin typeface="Calibri"/>
                        <a:ea typeface="SimSun"/>
                        <a:cs typeface="Arial"/>
                      </a:endParaRPr>
                    </a:p>
                  </a:txBody>
                  <a:tcPr marL="59260" marR="59260"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the versatility of non-metals be explained?</a:t>
                      </a:r>
                    </a:p>
                    <a:p>
                      <a:pPr algn="l">
                        <a:lnSpc>
                          <a:spcPct val="115000"/>
                        </a:lnSpc>
                        <a:spcAft>
                          <a:spcPts val="0"/>
                        </a:spcAft>
                      </a:pPr>
                      <a:r>
                        <a:rPr lang="en-AU" sz="1400" dirty="0">
                          <a:solidFill>
                            <a:schemeClr val="tx1"/>
                          </a:solidFill>
                          <a:effectLst/>
                        </a:rPr>
                        <a:t> </a:t>
                      </a:r>
                      <a:endParaRPr lang="en-AU" sz="1400" dirty="0">
                        <a:solidFill>
                          <a:schemeClr val="tx1"/>
                        </a:solidFill>
                        <a:effectLst/>
                        <a:latin typeface="Calibri"/>
                        <a:ea typeface="SimSun"/>
                        <a:cs typeface="Arial"/>
                      </a:endParaRPr>
                    </a:p>
                  </a:txBody>
                  <a:tcPr marL="59260" marR="59260" marT="0" marB="0"/>
                </a:tc>
              </a:tr>
              <a:tr h="363459">
                <a:tc gridSpan="2">
                  <a:txBody>
                    <a:bodyPr/>
                    <a:lstStyle/>
                    <a:p>
                      <a:pPr algn="ctr">
                        <a:lnSpc>
                          <a:spcPct val="115000"/>
                        </a:lnSpc>
                        <a:spcAft>
                          <a:spcPts val="0"/>
                        </a:spcAft>
                      </a:pPr>
                      <a:r>
                        <a:rPr lang="en-AU" sz="1400" dirty="0">
                          <a:solidFill>
                            <a:schemeClr val="tx1"/>
                          </a:solidFill>
                          <a:effectLst/>
                        </a:rPr>
                        <a:t>Area of Study 3: </a:t>
                      </a:r>
                      <a:r>
                        <a:rPr lang="en-AU" sz="1400" b="0" dirty="0">
                          <a:solidFill>
                            <a:schemeClr val="tx1"/>
                          </a:solidFill>
                          <a:effectLst/>
                        </a:rPr>
                        <a:t>Investigation: students communicate findings from a self-selected research investigation into materials</a:t>
                      </a:r>
                      <a:endParaRPr lang="en-AU" sz="1400" b="0" dirty="0">
                        <a:solidFill>
                          <a:schemeClr val="tx1"/>
                        </a:solidFill>
                        <a:effectLst/>
                        <a:latin typeface="Calibri"/>
                        <a:ea typeface="SimSun"/>
                        <a:cs typeface="Arial"/>
                      </a:endParaRPr>
                    </a:p>
                  </a:txBody>
                  <a:tcPr marL="59260" marR="59260" marT="0" marB="0"/>
                </a:tc>
                <a:tc hMerge="1">
                  <a:txBody>
                    <a:bodyPr/>
                    <a:lstStyle/>
                    <a:p>
                      <a:endParaRPr lang="en-AU"/>
                    </a:p>
                  </a:txBody>
                  <a:tcPr/>
                </a:tc>
              </a:tr>
              <a:tr h="212018">
                <a:tc gridSpan="2">
                  <a:txBody>
                    <a:bodyPr/>
                    <a:lstStyle/>
                    <a:p>
                      <a:pPr algn="ctr">
                        <a:lnSpc>
                          <a:spcPct val="115000"/>
                        </a:lnSpc>
                        <a:spcAft>
                          <a:spcPts val="0"/>
                        </a:spcAft>
                      </a:pPr>
                      <a:r>
                        <a:rPr lang="en-AU" sz="1400" dirty="0">
                          <a:solidFill>
                            <a:schemeClr val="tx1"/>
                          </a:solidFill>
                          <a:effectLst/>
                        </a:rPr>
                        <a:t>UNIT 2: What makes water such a unique chemical?</a:t>
                      </a:r>
                      <a:endParaRPr lang="en-AU" sz="1400" dirty="0">
                        <a:solidFill>
                          <a:schemeClr val="tx1"/>
                        </a:solidFill>
                        <a:effectLst/>
                        <a:latin typeface="Calibri"/>
                        <a:ea typeface="SimSun"/>
                        <a:cs typeface="Arial"/>
                      </a:endParaRPr>
                    </a:p>
                  </a:txBody>
                  <a:tcPr marL="59260" marR="59260" marT="0" marB="0"/>
                </a:tc>
                <a:tc hMerge="1">
                  <a:txBody>
                    <a:bodyPr/>
                    <a:lstStyle/>
                    <a:p>
                      <a:endParaRPr lang="en-AU"/>
                    </a:p>
                  </a:txBody>
                  <a:tcPr/>
                </a:tc>
              </a:tr>
              <a:tr h="634297">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do substances interact with water?</a:t>
                      </a:r>
                      <a:endParaRPr lang="en-AU" sz="1400" b="0" dirty="0">
                        <a:solidFill>
                          <a:schemeClr val="tx1"/>
                        </a:solidFill>
                        <a:effectLst/>
                        <a:latin typeface="Calibri"/>
                        <a:ea typeface="SimSun"/>
                        <a:cs typeface="Arial"/>
                      </a:endParaRPr>
                    </a:p>
                  </a:txBody>
                  <a:tcPr marL="59260" marR="59260"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i="0" dirty="0" smtClean="0">
                          <a:solidFill>
                            <a:schemeClr val="tx1"/>
                          </a:solidFill>
                          <a:effectLst/>
                        </a:rPr>
                        <a:t>How </a:t>
                      </a:r>
                      <a:r>
                        <a:rPr lang="en-AU" sz="1400" b="0" i="0" dirty="0">
                          <a:solidFill>
                            <a:schemeClr val="tx1"/>
                          </a:solidFill>
                          <a:effectLst/>
                        </a:rPr>
                        <a:t>are substances in water measured and analysed?</a:t>
                      </a:r>
                      <a:endParaRPr lang="en-AU" sz="1400" b="0" i="0" dirty="0">
                        <a:solidFill>
                          <a:schemeClr val="tx1"/>
                        </a:solidFill>
                        <a:effectLst/>
                        <a:latin typeface="Calibri"/>
                        <a:ea typeface="SimSun"/>
                        <a:cs typeface="Arial"/>
                      </a:endParaRPr>
                    </a:p>
                  </a:txBody>
                  <a:tcPr marL="59260" marR="59260" marT="0" marB="0"/>
                </a:tc>
              </a:tr>
              <a:tr h="426340">
                <a:tc gridSpan="2">
                  <a:txBody>
                    <a:bodyPr/>
                    <a:lstStyle/>
                    <a:p>
                      <a:pPr algn="ctr">
                        <a:lnSpc>
                          <a:spcPct val="115000"/>
                        </a:lnSpc>
                        <a:spcAft>
                          <a:spcPts val="0"/>
                        </a:spcAft>
                      </a:pPr>
                      <a:r>
                        <a:rPr lang="en-AU" sz="1400" i="1" dirty="0">
                          <a:solidFill>
                            <a:schemeClr val="tx1"/>
                          </a:solidFill>
                          <a:effectLst/>
                        </a:rPr>
                        <a:t>Area of Study 3</a:t>
                      </a:r>
                      <a:r>
                        <a:rPr lang="en-AU" sz="1400" b="0" dirty="0">
                          <a:solidFill>
                            <a:schemeClr val="tx1"/>
                          </a:solidFill>
                          <a:effectLst/>
                        </a:rPr>
                        <a:t>: Practical investigation: students design and undertake a practical investigation related to water quality</a:t>
                      </a:r>
                      <a:endParaRPr lang="en-AU" sz="1400" b="0" dirty="0">
                        <a:solidFill>
                          <a:schemeClr val="tx1"/>
                        </a:solidFill>
                        <a:effectLst/>
                        <a:latin typeface="Calibri"/>
                        <a:ea typeface="SimSun"/>
                        <a:cs typeface="Arial"/>
                      </a:endParaRPr>
                    </a:p>
                  </a:txBody>
                  <a:tcPr marL="59260" marR="59260" marT="0" marB="0"/>
                </a:tc>
                <a:tc hMerge="1">
                  <a:txBody>
                    <a:bodyPr/>
                    <a:lstStyle/>
                    <a:p>
                      <a:endParaRPr lang="en-AU"/>
                    </a:p>
                  </a:txBody>
                  <a:tcPr/>
                </a:tc>
              </a:tr>
              <a:tr h="212018">
                <a:tc gridSpan="2">
                  <a:txBody>
                    <a:bodyPr/>
                    <a:lstStyle/>
                    <a:p>
                      <a:pPr algn="ctr">
                        <a:lnSpc>
                          <a:spcPct val="115000"/>
                        </a:lnSpc>
                        <a:spcAft>
                          <a:spcPts val="0"/>
                        </a:spcAft>
                      </a:pPr>
                      <a:r>
                        <a:rPr lang="en-AU" sz="1400" dirty="0">
                          <a:solidFill>
                            <a:schemeClr val="tx1"/>
                          </a:solidFill>
                          <a:effectLst/>
                        </a:rPr>
                        <a:t>UNIT 3: How can chemical processes be designed to optimise efficiency?</a:t>
                      </a:r>
                      <a:endParaRPr lang="en-AU" sz="1400" dirty="0">
                        <a:solidFill>
                          <a:schemeClr val="tx1"/>
                        </a:solidFill>
                        <a:effectLst/>
                        <a:latin typeface="Calibri"/>
                        <a:ea typeface="SimSun"/>
                        <a:cs typeface="Arial"/>
                      </a:endParaRPr>
                    </a:p>
                  </a:txBody>
                  <a:tcPr marL="59260" marR="59260" marT="0" marB="0"/>
                </a:tc>
                <a:tc hMerge="1">
                  <a:txBody>
                    <a:bodyPr/>
                    <a:lstStyle/>
                    <a:p>
                      <a:endParaRPr lang="en-AU"/>
                    </a:p>
                  </a:txBody>
                  <a:tcPr/>
                </a:tc>
              </a:tr>
              <a:tr h="590401">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pt-BR" sz="1400" b="0" i="0" dirty="0" smtClean="0">
                          <a:solidFill>
                            <a:schemeClr val="tx1"/>
                          </a:solidFill>
                          <a:effectLst/>
                        </a:rPr>
                        <a:t>What </a:t>
                      </a:r>
                      <a:r>
                        <a:rPr lang="pt-BR" sz="1400" b="0" i="0" dirty="0">
                          <a:solidFill>
                            <a:schemeClr val="tx1"/>
                          </a:solidFill>
                          <a:effectLst/>
                        </a:rPr>
                        <a:t>are the options for  energy production?</a:t>
                      </a:r>
                      <a:endParaRPr lang="en-AU" sz="1400" b="0" i="0" dirty="0">
                        <a:solidFill>
                          <a:schemeClr val="tx1"/>
                        </a:solidFill>
                        <a:effectLst/>
                        <a:latin typeface="Calibri"/>
                        <a:ea typeface="SimSun"/>
                        <a:cs typeface="Arial"/>
                      </a:endParaRPr>
                    </a:p>
                  </a:txBody>
                  <a:tcPr marL="59260" marR="59260"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the yield of a chemical product be optimised?</a:t>
                      </a:r>
                      <a:endParaRPr lang="en-AU" sz="1400" b="0" dirty="0">
                        <a:solidFill>
                          <a:schemeClr val="tx1"/>
                        </a:solidFill>
                        <a:effectLst/>
                        <a:latin typeface="Calibri"/>
                        <a:ea typeface="SimSun"/>
                        <a:cs typeface="Arial"/>
                      </a:endParaRPr>
                    </a:p>
                  </a:txBody>
                  <a:tcPr marL="59260" marR="59260" marT="0" marB="0"/>
                </a:tc>
              </a:tr>
              <a:tr h="212018">
                <a:tc gridSpan="2">
                  <a:txBody>
                    <a:bodyPr/>
                    <a:lstStyle/>
                    <a:p>
                      <a:pPr algn="ctr">
                        <a:lnSpc>
                          <a:spcPct val="115000"/>
                        </a:lnSpc>
                        <a:spcAft>
                          <a:spcPts val="0"/>
                        </a:spcAft>
                      </a:pPr>
                      <a:r>
                        <a:rPr lang="en-AU" sz="1400" dirty="0">
                          <a:solidFill>
                            <a:schemeClr val="tx1"/>
                          </a:solidFill>
                          <a:effectLst/>
                        </a:rPr>
                        <a:t>UNIT 4: How are organic compounds categorised, analysed and used?</a:t>
                      </a:r>
                      <a:endParaRPr lang="en-AU" sz="1400" dirty="0">
                        <a:solidFill>
                          <a:schemeClr val="tx1"/>
                        </a:solidFill>
                        <a:effectLst/>
                        <a:latin typeface="Calibri"/>
                        <a:ea typeface="SimSun"/>
                        <a:cs typeface="Arial"/>
                      </a:endParaRPr>
                    </a:p>
                  </a:txBody>
                  <a:tcPr marL="59260" marR="59260" marT="0" marB="0"/>
                </a:tc>
                <a:tc hMerge="1">
                  <a:txBody>
                    <a:bodyPr/>
                    <a:lstStyle/>
                    <a:p>
                      <a:endParaRPr lang="en-AU"/>
                    </a:p>
                  </a:txBody>
                  <a:tcPr/>
                </a:tc>
              </a:tr>
              <a:tr h="625518">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the diversity of organic compounds be explained and categorised?</a:t>
                      </a:r>
                      <a:endParaRPr lang="en-AU" sz="1400" b="0" dirty="0">
                        <a:solidFill>
                          <a:schemeClr val="tx1"/>
                        </a:solidFill>
                        <a:effectLst/>
                        <a:latin typeface="Calibri"/>
                        <a:ea typeface="SimSun"/>
                        <a:cs typeface="Arial"/>
                      </a:endParaRPr>
                    </a:p>
                  </a:txBody>
                  <a:tcPr marL="59260" marR="59260"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i="0" dirty="0" smtClean="0">
                          <a:solidFill>
                            <a:schemeClr val="tx1"/>
                          </a:solidFill>
                          <a:effectLst/>
                        </a:rPr>
                        <a:t>What </a:t>
                      </a:r>
                      <a:r>
                        <a:rPr lang="en-AU" sz="1400" b="0" i="0" dirty="0">
                          <a:solidFill>
                            <a:schemeClr val="tx1"/>
                          </a:solidFill>
                          <a:effectLst/>
                        </a:rPr>
                        <a:t>is the chemistry of food?</a:t>
                      </a:r>
                      <a:endParaRPr lang="en-AU" sz="1400" b="0" i="0" dirty="0">
                        <a:solidFill>
                          <a:schemeClr val="tx1"/>
                        </a:solidFill>
                        <a:effectLst/>
                        <a:latin typeface="Calibri"/>
                        <a:ea typeface="SimSun"/>
                        <a:cs typeface="Arial"/>
                      </a:endParaRPr>
                    </a:p>
                  </a:txBody>
                  <a:tcPr marL="59260" marR="59260" marT="0" marB="0"/>
                </a:tc>
              </a:tr>
              <a:tr h="377506">
                <a:tc gridSpan="2">
                  <a:txBody>
                    <a:bodyPr/>
                    <a:lstStyle/>
                    <a:p>
                      <a:pPr algn="ctr">
                        <a:lnSpc>
                          <a:spcPct val="115000"/>
                        </a:lnSpc>
                        <a:spcAft>
                          <a:spcPts val="0"/>
                        </a:spcAft>
                      </a:pPr>
                      <a:r>
                        <a:rPr lang="en-AU" sz="1400" i="1" dirty="0">
                          <a:solidFill>
                            <a:schemeClr val="tx1"/>
                          </a:solidFill>
                          <a:effectLst/>
                        </a:rPr>
                        <a:t>Area of Study 3 (Unit 3 and/or Unit 4</a:t>
                      </a:r>
                      <a:r>
                        <a:rPr lang="en-AU" sz="1400" dirty="0">
                          <a:solidFill>
                            <a:schemeClr val="tx1"/>
                          </a:solidFill>
                          <a:effectLst/>
                        </a:rPr>
                        <a:t>: </a:t>
                      </a:r>
                      <a:r>
                        <a:rPr lang="en-AU" sz="1400" b="0" dirty="0">
                          <a:solidFill>
                            <a:schemeClr val="tx1"/>
                          </a:solidFill>
                          <a:effectLst/>
                        </a:rPr>
                        <a:t>Practical investigation: students design and undertake a practical investigation related to energy and/or food</a:t>
                      </a:r>
                      <a:endParaRPr lang="en-AU" sz="1400" b="0" dirty="0">
                        <a:solidFill>
                          <a:schemeClr val="tx1"/>
                        </a:solidFill>
                        <a:effectLst/>
                        <a:latin typeface="Calibri"/>
                        <a:ea typeface="SimSun"/>
                        <a:cs typeface="Arial"/>
                      </a:endParaRPr>
                    </a:p>
                  </a:txBody>
                  <a:tcPr marL="59260" marR="59260" marT="0" marB="0"/>
                </a:tc>
                <a:tc hMerge="1">
                  <a:txBody>
                    <a:bodyPr/>
                    <a:lstStyle/>
                    <a:p>
                      <a:endParaRPr lang="en-AU"/>
                    </a:p>
                  </a:txBody>
                  <a:tcPr/>
                </a:tc>
              </a:tr>
            </a:tbl>
          </a:graphicData>
        </a:graphic>
      </p:graphicFrame>
      <p:sp>
        <p:nvSpPr>
          <p:cNvPr id="5" name="Rectangle 1"/>
          <p:cNvSpPr>
            <a:spLocks noChangeArrowheads="1"/>
          </p:cNvSpPr>
          <p:nvPr/>
        </p:nvSpPr>
        <p:spPr bwMode="auto">
          <a:xfrm>
            <a:off x="1587500" y="1484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4426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9600"/>
            <a:ext cx="8856984" cy="803176"/>
          </a:xfrm>
        </p:spPr>
        <p:txBody>
          <a:bodyPr/>
          <a:lstStyle/>
          <a:p>
            <a:r>
              <a:rPr lang="en-AU" sz="3200" dirty="0"/>
              <a:t>VCE Science story </a:t>
            </a:r>
            <a:r>
              <a:rPr lang="en-AU" sz="3200" dirty="0" smtClean="0"/>
              <a:t>– Environmental Science</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359132"/>
              </p:ext>
            </p:extLst>
          </p:nvPr>
        </p:nvGraphicFramePr>
        <p:xfrm>
          <a:off x="395536" y="1534407"/>
          <a:ext cx="8280920" cy="4728279"/>
        </p:xfrm>
        <a:graphic>
          <a:graphicData uri="http://schemas.openxmlformats.org/drawingml/2006/table">
            <a:tbl>
              <a:tblPr firstRow="1" firstCol="1" lastRow="1" lastCol="1" bandRow="1" bandCol="1">
                <a:tableStyleId>{5C22544A-7EE6-4342-B048-85BDC9FD1C3A}</a:tableStyleId>
              </a:tblPr>
              <a:tblGrid>
                <a:gridCol w="4140079"/>
                <a:gridCol w="4140841"/>
              </a:tblGrid>
              <a:tr h="183883">
                <a:tc gridSpan="2">
                  <a:txBody>
                    <a:bodyPr/>
                    <a:lstStyle/>
                    <a:p>
                      <a:pPr algn="ctr">
                        <a:lnSpc>
                          <a:spcPct val="115000"/>
                        </a:lnSpc>
                        <a:spcAft>
                          <a:spcPts val="0"/>
                        </a:spcAft>
                      </a:pPr>
                      <a:r>
                        <a:rPr lang="en-AU" sz="1400" dirty="0">
                          <a:solidFill>
                            <a:schemeClr val="tx1"/>
                          </a:solidFill>
                          <a:effectLst/>
                        </a:rPr>
                        <a:t>UNIT 1: How are Earth’s systems connected?</a:t>
                      </a:r>
                      <a:endParaRPr lang="en-AU" sz="140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r h="198542">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is life sustained on Earth?</a:t>
                      </a:r>
                      <a:endParaRPr lang="en-AU" sz="1400" b="0" dirty="0">
                        <a:solidFill>
                          <a:schemeClr val="tx1"/>
                        </a:solidFill>
                        <a:effectLst/>
                        <a:latin typeface="Calibri"/>
                        <a:ea typeface="SimSun"/>
                        <a:cs typeface="Times New Roman"/>
                      </a:endParaRPr>
                    </a:p>
                  </a:txBody>
                  <a:tcPr marL="51396" marR="51396" marT="0" marB="0"/>
                </a:tc>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is Earth a dynamic system?</a:t>
                      </a:r>
                      <a:endParaRPr lang="en-AU" sz="1400" b="0" dirty="0">
                        <a:solidFill>
                          <a:schemeClr val="tx1"/>
                        </a:solidFill>
                        <a:effectLst/>
                        <a:latin typeface="Calibri"/>
                        <a:ea typeface="SimSun"/>
                        <a:cs typeface="Times New Roman"/>
                      </a:endParaRPr>
                    </a:p>
                  </a:txBody>
                  <a:tcPr marL="51396" marR="51396" marT="0" marB="0"/>
                </a:tc>
              </a:tr>
              <a:tr h="360040">
                <a:tc gridSpan="2">
                  <a:txBody>
                    <a:bodyPr/>
                    <a:lstStyle/>
                    <a:p>
                      <a:pPr algn="ct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b="0" dirty="0" smtClean="0">
                          <a:solidFill>
                            <a:schemeClr val="tx1"/>
                          </a:solidFill>
                          <a:effectLst/>
                        </a:rPr>
                        <a:t>: Practical </a:t>
                      </a:r>
                      <a:r>
                        <a:rPr lang="en-AU" sz="1400" b="0" dirty="0">
                          <a:solidFill>
                            <a:schemeClr val="tx1"/>
                          </a:solidFill>
                          <a:effectLst/>
                        </a:rPr>
                        <a:t>investigation: students design and undertake a practical investigation related to the monitoring of ecosystems or their components and/or change in ecosystems</a:t>
                      </a:r>
                      <a:endParaRPr lang="en-AU" sz="1400" b="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r h="183883">
                <a:tc gridSpan="2">
                  <a:txBody>
                    <a:bodyPr/>
                    <a:lstStyle/>
                    <a:p>
                      <a:pPr algn="ctr">
                        <a:lnSpc>
                          <a:spcPct val="115000"/>
                        </a:lnSpc>
                        <a:spcAft>
                          <a:spcPts val="0"/>
                        </a:spcAft>
                      </a:pPr>
                      <a:r>
                        <a:rPr lang="en-AU" sz="1400" dirty="0">
                          <a:solidFill>
                            <a:schemeClr val="tx1"/>
                          </a:solidFill>
                          <a:effectLst/>
                        </a:rPr>
                        <a:t>UNIT 2: How can pollution be managed?</a:t>
                      </a:r>
                      <a:endParaRPr lang="en-AU" sz="140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r h="680213">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When </a:t>
                      </a:r>
                      <a:r>
                        <a:rPr lang="en-AU" sz="1400" b="0" dirty="0">
                          <a:solidFill>
                            <a:schemeClr val="tx1"/>
                          </a:solidFill>
                          <a:effectLst/>
                        </a:rPr>
                        <a:t>does pollution become a hazard?</a:t>
                      </a:r>
                    </a:p>
                    <a:p>
                      <a:pPr algn="l">
                        <a:lnSpc>
                          <a:spcPct val="115000"/>
                        </a:lnSpc>
                        <a:spcAft>
                          <a:spcPts val="0"/>
                        </a:spcAft>
                      </a:pPr>
                      <a:r>
                        <a:rPr lang="en-AU" sz="1400" dirty="0">
                          <a:solidFill>
                            <a:schemeClr val="tx1"/>
                          </a:solidFill>
                          <a:effectLst/>
                        </a:rPr>
                        <a:t> </a:t>
                      </a:r>
                      <a:endParaRPr lang="en-AU" sz="1400" dirty="0">
                        <a:solidFill>
                          <a:schemeClr val="tx1"/>
                        </a:solidFill>
                        <a:effectLst/>
                        <a:latin typeface="Calibri"/>
                        <a:ea typeface="SimSun"/>
                        <a:cs typeface="Times New Roman"/>
                      </a:endParaRPr>
                    </a:p>
                  </a:txBody>
                  <a:tcPr marL="51396" marR="51396"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What </a:t>
                      </a:r>
                      <a:r>
                        <a:rPr lang="en-AU" sz="1400" b="0" dirty="0">
                          <a:solidFill>
                            <a:schemeClr val="tx1"/>
                          </a:solidFill>
                          <a:effectLst/>
                        </a:rPr>
                        <a:t>makes pollution management so complex?</a:t>
                      </a:r>
                    </a:p>
                    <a:p>
                      <a:pPr marL="342900" lvl="0" indent="-342900" algn="l">
                        <a:lnSpc>
                          <a:spcPct val="115000"/>
                        </a:lnSpc>
                        <a:spcAft>
                          <a:spcPts val="0"/>
                        </a:spcAft>
                        <a:buFont typeface="Symbol"/>
                        <a:buChar char=""/>
                      </a:pPr>
                      <a:r>
                        <a:rPr lang="en-AU" sz="1400" dirty="0">
                          <a:solidFill>
                            <a:schemeClr val="tx1"/>
                          </a:solidFill>
                          <a:effectLst/>
                        </a:rPr>
                        <a:t>Category 1: Air pollution</a:t>
                      </a:r>
                    </a:p>
                    <a:p>
                      <a:pPr marL="342900" lvl="0" indent="-342900" algn="l">
                        <a:lnSpc>
                          <a:spcPct val="115000"/>
                        </a:lnSpc>
                        <a:spcAft>
                          <a:spcPts val="0"/>
                        </a:spcAft>
                        <a:buFont typeface="Symbol"/>
                        <a:buChar char=""/>
                      </a:pPr>
                      <a:r>
                        <a:rPr lang="en-AU" sz="1400" dirty="0">
                          <a:solidFill>
                            <a:schemeClr val="tx1"/>
                          </a:solidFill>
                          <a:effectLst/>
                        </a:rPr>
                        <a:t>Category 2: Water pollution</a:t>
                      </a:r>
                    </a:p>
                    <a:p>
                      <a:pPr marL="342900" lvl="0" indent="-342900" algn="l">
                        <a:lnSpc>
                          <a:spcPct val="115000"/>
                        </a:lnSpc>
                        <a:spcAft>
                          <a:spcPts val="0"/>
                        </a:spcAft>
                        <a:buFont typeface="Symbol"/>
                        <a:buChar char=""/>
                      </a:pPr>
                      <a:r>
                        <a:rPr lang="en-AU" sz="1400" dirty="0">
                          <a:solidFill>
                            <a:schemeClr val="tx1"/>
                          </a:solidFill>
                          <a:effectLst/>
                        </a:rPr>
                        <a:t>Category 3: Soil pollution</a:t>
                      </a:r>
                      <a:endParaRPr lang="en-AU" sz="1400" dirty="0">
                        <a:solidFill>
                          <a:schemeClr val="tx1"/>
                        </a:solidFill>
                        <a:effectLst/>
                        <a:latin typeface="Calibri"/>
                        <a:ea typeface="SimSun"/>
                        <a:cs typeface="Times New Roman"/>
                      </a:endParaRPr>
                    </a:p>
                  </a:txBody>
                  <a:tcPr marL="51396" marR="51396" marT="0" marB="0"/>
                </a:tc>
              </a:tr>
              <a:tr h="380663">
                <a:tc gridSpan="2">
                  <a:txBody>
                    <a:bodyPr/>
                    <a:lstStyle/>
                    <a:p>
                      <a:pPr algn="ct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dirty="0" smtClean="0">
                          <a:solidFill>
                            <a:schemeClr val="tx1"/>
                          </a:solidFill>
                          <a:effectLst/>
                        </a:rPr>
                        <a:t>: </a:t>
                      </a:r>
                      <a:r>
                        <a:rPr lang="en-AU" sz="1400" b="0" dirty="0" smtClean="0">
                          <a:solidFill>
                            <a:schemeClr val="tx1"/>
                          </a:solidFill>
                          <a:effectLst/>
                        </a:rPr>
                        <a:t>Case </a:t>
                      </a:r>
                      <a:r>
                        <a:rPr lang="en-AU" sz="1400" b="0" dirty="0">
                          <a:solidFill>
                            <a:schemeClr val="tx1"/>
                          </a:solidFill>
                          <a:effectLst/>
                        </a:rPr>
                        <a:t>study: students investigate and communicate a substantiated response to an issue related to the management of a selected pollutant of local interest</a:t>
                      </a:r>
                      <a:endParaRPr lang="en-AU" sz="1400" b="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r h="183883">
                <a:tc gridSpan="2">
                  <a:txBody>
                    <a:bodyPr/>
                    <a:lstStyle/>
                    <a:p>
                      <a:pPr algn="ctr">
                        <a:lnSpc>
                          <a:spcPct val="115000"/>
                        </a:lnSpc>
                        <a:spcAft>
                          <a:spcPts val="0"/>
                        </a:spcAft>
                      </a:pPr>
                      <a:r>
                        <a:rPr lang="en-AU" sz="1400" dirty="0">
                          <a:solidFill>
                            <a:schemeClr val="tx1"/>
                          </a:solidFill>
                          <a:effectLst/>
                        </a:rPr>
                        <a:t>UNIT 3: How can biodiversity and development be sustained?</a:t>
                      </a:r>
                      <a:endParaRPr lang="en-AU" sz="140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r h="248165">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pt-BR" sz="1400" b="0" dirty="0" smtClean="0">
                          <a:solidFill>
                            <a:schemeClr val="tx1"/>
                          </a:solidFill>
                          <a:effectLst/>
                        </a:rPr>
                        <a:t>Is </a:t>
                      </a:r>
                      <a:r>
                        <a:rPr lang="pt-BR" sz="1400" b="0" dirty="0">
                          <a:solidFill>
                            <a:schemeClr val="tx1"/>
                          </a:solidFill>
                          <a:effectLst/>
                        </a:rPr>
                        <a:t>maintaining biodiversity worth a sustained effort?</a:t>
                      </a:r>
                      <a:endParaRPr lang="en-AU" sz="1400" b="0" dirty="0">
                        <a:solidFill>
                          <a:schemeClr val="tx1"/>
                        </a:solidFill>
                        <a:effectLst/>
                        <a:latin typeface="Calibri"/>
                        <a:ea typeface="SimSun"/>
                        <a:cs typeface="Times New Roman"/>
                      </a:endParaRPr>
                    </a:p>
                  </a:txBody>
                  <a:tcPr marL="51396" marR="51396" marT="0" marB="0"/>
                </a:tc>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Is </a:t>
                      </a:r>
                      <a:r>
                        <a:rPr lang="en-AU" sz="1400" b="0" dirty="0">
                          <a:solidFill>
                            <a:schemeClr val="tx1"/>
                          </a:solidFill>
                          <a:effectLst/>
                        </a:rPr>
                        <a:t>development sustainable?</a:t>
                      </a:r>
                      <a:endParaRPr lang="en-AU" sz="1400" b="0" dirty="0">
                        <a:solidFill>
                          <a:schemeClr val="tx1"/>
                        </a:solidFill>
                        <a:effectLst/>
                        <a:latin typeface="Calibri"/>
                        <a:ea typeface="SimSun"/>
                        <a:cs typeface="Times New Roman"/>
                      </a:endParaRPr>
                    </a:p>
                  </a:txBody>
                  <a:tcPr marL="51396" marR="51396" marT="0" marB="0"/>
                </a:tc>
              </a:tr>
              <a:tr h="183883">
                <a:tc gridSpan="2">
                  <a:txBody>
                    <a:bodyPr/>
                    <a:lstStyle/>
                    <a:p>
                      <a:pPr algn="ctr">
                        <a:lnSpc>
                          <a:spcPct val="115000"/>
                        </a:lnSpc>
                        <a:spcAft>
                          <a:spcPts val="0"/>
                        </a:spcAft>
                      </a:pPr>
                      <a:r>
                        <a:rPr lang="en-AU" sz="1400" dirty="0">
                          <a:solidFill>
                            <a:schemeClr val="tx1"/>
                          </a:solidFill>
                          <a:effectLst/>
                        </a:rPr>
                        <a:t>UNIT 4: How can the impacts of human energy use be reduced?</a:t>
                      </a:r>
                      <a:endParaRPr lang="en-AU" sz="140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r h="248165">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What </a:t>
                      </a:r>
                      <a:r>
                        <a:rPr lang="en-AU" sz="1400" b="0" dirty="0">
                          <a:solidFill>
                            <a:schemeClr val="tx1"/>
                          </a:solidFill>
                          <a:effectLst/>
                        </a:rPr>
                        <a:t>is a sustainable mix of energy sources</a:t>
                      </a:r>
                      <a:r>
                        <a:rPr lang="en-AU" sz="1400" b="0" dirty="0" smtClean="0">
                          <a:solidFill>
                            <a:schemeClr val="tx1"/>
                          </a:solidFill>
                          <a:effectLst/>
                        </a:rPr>
                        <a:t>?</a:t>
                      </a:r>
                      <a:endParaRPr lang="en-AU" sz="1400" b="0" dirty="0">
                        <a:solidFill>
                          <a:schemeClr val="tx1"/>
                        </a:solidFill>
                        <a:effectLst/>
                      </a:endParaRPr>
                    </a:p>
                  </a:txBody>
                  <a:tcPr marL="51396" marR="51396" marT="0" marB="0"/>
                </a:tc>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Is </a:t>
                      </a:r>
                      <a:r>
                        <a:rPr lang="en-AU" sz="1400" b="0" dirty="0">
                          <a:solidFill>
                            <a:schemeClr val="tx1"/>
                          </a:solidFill>
                          <a:effectLst/>
                        </a:rPr>
                        <a:t>climate predictable</a:t>
                      </a:r>
                      <a:r>
                        <a:rPr lang="en-AU" sz="1400" b="0" dirty="0" smtClean="0">
                          <a:solidFill>
                            <a:schemeClr val="tx1"/>
                          </a:solidFill>
                          <a:effectLst/>
                        </a:rPr>
                        <a:t>?</a:t>
                      </a:r>
                      <a:endParaRPr lang="en-AU" sz="1400" b="0" dirty="0">
                        <a:solidFill>
                          <a:schemeClr val="tx1"/>
                        </a:solidFill>
                        <a:effectLst/>
                      </a:endParaRPr>
                    </a:p>
                  </a:txBody>
                  <a:tcPr marL="51396" marR="51396" marT="0" marB="0"/>
                </a:tc>
              </a:tr>
              <a:tr h="472843">
                <a:tc gridSpan="2">
                  <a:txBody>
                    <a:bodyPr/>
                    <a:lstStyle/>
                    <a:p>
                      <a:pPr algn="ctr">
                        <a:lnSpc>
                          <a:spcPct val="115000"/>
                        </a:lnSpc>
                        <a:spcAft>
                          <a:spcPts val="0"/>
                        </a:spcAft>
                      </a:pPr>
                      <a:r>
                        <a:rPr lang="en-AU" sz="1400" i="1" dirty="0">
                          <a:solidFill>
                            <a:schemeClr val="tx1"/>
                          </a:solidFill>
                          <a:effectLst/>
                        </a:rPr>
                        <a:t>Area of Study 3 (Unit 3 and/or 4</a:t>
                      </a:r>
                      <a:r>
                        <a:rPr lang="en-AU" sz="1400" i="1" dirty="0" smtClean="0">
                          <a:solidFill>
                            <a:schemeClr val="tx1"/>
                          </a:solidFill>
                          <a:effectLst/>
                        </a:rPr>
                        <a:t>)</a:t>
                      </a:r>
                      <a:r>
                        <a:rPr lang="en-AU" sz="1400" dirty="0" smtClean="0">
                          <a:solidFill>
                            <a:schemeClr val="tx1"/>
                          </a:solidFill>
                          <a:effectLst/>
                        </a:rPr>
                        <a:t>: </a:t>
                      </a:r>
                      <a:r>
                        <a:rPr lang="en-AU" sz="1400" b="0" dirty="0" smtClean="0">
                          <a:solidFill>
                            <a:schemeClr val="tx1"/>
                          </a:solidFill>
                          <a:effectLst/>
                        </a:rPr>
                        <a:t>Practical </a:t>
                      </a:r>
                      <a:r>
                        <a:rPr lang="en-AU" sz="1400" b="0" dirty="0">
                          <a:solidFill>
                            <a:schemeClr val="tx1"/>
                          </a:solidFill>
                          <a:effectLst/>
                        </a:rPr>
                        <a:t>investigation: students design and undertake a practical investigation related to biodiversity or energy use from an environmental management perspective</a:t>
                      </a:r>
                      <a:endParaRPr lang="en-AU" sz="1400" b="0" dirty="0">
                        <a:solidFill>
                          <a:schemeClr val="tx1"/>
                        </a:solidFill>
                        <a:effectLst/>
                        <a:latin typeface="Calibri"/>
                        <a:ea typeface="SimSun"/>
                        <a:cs typeface="Times New Roman"/>
                      </a:endParaRPr>
                    </a:p>
                  </a:txBody>
                  <a:tcPr marL="51396" marR="51396" marT="0" marB="0"/>
                </a:tc>
                <a:tc hMerge="1">
                  <a:txBody>
                    <a:bodyPr/>
                    <a:lstStyle/>
                    <a:p>
                      <a:endParaRPr lang="en-AU"/>
                    </a:p>
                  </a:txBody>
                  <a:tcPr/>
                </a:tc>
              </a:tr>
            </a:tbl>
          </a:graphicData>
        </a:graphic>
      </p:graphicFrame>
      <p:sp>
        <p:nvSpPr>
          <p:cNvPr id="5" name="Rectangle 1"/>
          <p:cNvSpPr>
            <a:spLocks noChangeArrowheads="1"/>
          </p:cNvSpPr>
          <p:nvPr/>
        </p:nvSpPr>
        <p:spPr bwMode="auto">
          <a:xfrm>
            <a:off x="1982788" y="1535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01950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34672" cy="864096"/>
          </a:xfrm>
        </p:spPr>
        <p:txBody>
          <a:bodyPr/>
          <a:lstStyle/>
          <a:p>
            <a:r>
              <a:rPr lang="en-AU" sz="4000" dirty="0"/>
              <a:t>VCE Science story - </a:t>
            </a:r>
            <a:r>
              <a:rPr lang="en-AU" sz="4000" dirty="0" smtClean="0"/>
              <a:t>Psychology</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1369471"/>
              </p:ext>
            </p:extLst>
          </p:nvPr>
        </p:nvGraphicFramePr>
        <p:xfrm>
          <a:off x="179512" y="1556792"/>
          <a:ext cx="8856984" cy="4661916"/>
        </p:xfrm>
        <a:graphic>
          <a:graphicData uri="http://schemas.openxmlformats.org/drawingml/2006/table">
            <a:tbl>
              <a:tblPr firstRow="1" firstCol="1" lastRow="1" lastCol="1" bandRow="1" bandCol="1">
                <a:tableStyleId>{5C22544A-7EE6-4342-B048-85BDC9FD1C3A}</a:tableStyleId>
              </a:tblPr>
              <a:tblGrid>
                <a:gridCol w="4428084"/>
                <a:gridCol w="4428900"/>
              </a:tblGrid>
              <a:tr h="174581">
                <a:tc gridSpan="2">
                  <a:txBody>
                    <a:bodyPr/>
                    <a:lstStyle/>
                    <a:p>
                      <a:pPr algn="ctr">
                        <a:lnSpc>
                          <a:spcPct val="115000"/>
                        </a:lnSpc>
                        <a:spcAft>
                          <a:spcPts val="0"/>
                        </a:spcAft>
                      </a:pPr>
                      <a:r>
                        <a:rPr lang="en-AU" sz="1400" dirty="0">
                          <a:solidFill>
                            <a:schemeClr val="tx1"/>
                          </a:solidFill>
                          <a:effectLst/>
                        </a:rPr>
                        <a:t>UNIT 1: How are behaviour and mental processes shaped?</a:t>
                      </a:r>
                      <a:endParaRPr lang="en-AU" sz="140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r h="357836">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does the brain function?</a:t>
                      </a:r>
                      <a:endParaRPr lang="en-AU" sz="1400" b="0" dirty="0">
                        <a:solidFill>
                          <a:schemeClr val="tx1"/>
                        </a:solidFill>
                        <a:effectLst/>
                        <a:latin typeface="Calibri"/>
                        <a:ea typeface="SimSun"/>
                        <a:cs typeface="Times New Roman"/>
                      </a:endParaRPr>
                    </a:p>
                  </a:txBody>
                  <a:tcPr marL="48796" marR="48796" marT="0" marB="0"/>
                </a:tc>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What </a:t>
                      </a:r>
                      <a:r>
                        <a:rPr lang="en-AU" sz="1400" b="0" dirty="0">
                          <a:solidFill>
                            <a:schemeClr val="tx1"/>
                          </a:solidFill>
                          <a:effectLst/>
                        </a:rPr>
                        <a:t>influences psychological development?</a:t>
                      </a:r>
                      <a:endParaRPr lang="en-AU" sz="1400" b="0" dirty="0">
                        <a:solidFill>
                          <a:schemeClr val="tx1"/>
                        </a:solidFill>
                        <a:effectLst/>
                        <a:latin typeface="Calibri"/>
                        <a:ea typeface="SimSun"/>
                        <a:cs typeface="Times New Roman"/>
                      </a:endParaRPr>
                    </a:p>
                  </a:txBody>
                  <a:tcPr marL="48796" marR="48796" marT="0" marB="0"/>
                </a:tc>
              </a:tr>
              <a:tr h="598562">
                <a:tc gridSpan="2">
                  <a:txBody>
                    <a:bodyPr/>
                    <a:lstStyle/>
                    <a:p>
                      <a:pPr algn="ct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dirty="0" smtClean="0">
                          <a:solidFill>
                            <a:schemeClr val="tx1"/>
                          </a:solidFill>
                          <a:effectLst/>
                        </a:rPr>
                        <a:t>: </a:t>
                      </a:r>
                      <a:r>
                        <a:rPr lang="en-AU" sz="1400" b="0" dirty="0" smtClean="0">
                          <a:solidFill>
                            <a:schemeClr val="tx1"/>
                          </a:solidFill>
                          <a:effectLst/>
                        </a:rPr>
                        <a:t>Student-directed </a:t>
                      </a:r>
                      <a:r>
                        <a:rPr lang="en-AU" sz="1400" b="0" dirty="0">
                          <a:solidFill>
                            <a:schemeClr val="tx1"/>
                          </a:solidFill>
                          <a:effectLst/>
                        </a:rPr>
                        <a:t>research investigation: students communicate a substantiated response to a selected question related to one of six topics: biopsychology; brain and the use of technology; cognition; psychological development; mental health and disorder; and changing thoughts, feelings and behaviour</a:t>
                      </a:r>
                      <a:endParaRPr lang="en-AU" sz="1400" b="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r h="174581">
                <a:tc gridSpan="2">
                  <a:txBody>
                    <a:bodyPr/>
                    <a:lstStyle/>
                    <a:p>
                      <a:pPr algn="ctr">
                        <a:lnSpc>
                          <a:spcPct val="115000"/>
                        </a:lnSpc>
                        <a:spcAft>
                          <a:spcPts val="0"/>
                        </a:spcAft>
                      </a:pPr>
                      <a:r>
                        <a:rPr lang="en-AU" sz="1400" dirty="0">
                          <a:solidFill>
                            <a:schemeClr val="tx1"/>
                          </a:solidFill>
                          <a:effectLst/>
                        </a:rPr>
                        <a:t>UNIT 2: How do external factors influence behaviour and mental processes?</a:t>
                      </a:r>
                      <a:endParaRPr lang="en-AU" sz="140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r h="278616">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What </a:t>
                      </a:r>
                      <a:r>
                        <a:rPr lang="en-AU" sz="1400" b="0" dirty="0">
                          <a:solidFill>
                            <a:schemeClr val="tx1"/>
                          </a:solidFill>
                          <a:effectLst/>
                        </a:rPr>
                        <a:t>influences a person’s perception of the world?</a:t>
                      </a:r>
                      <a:endParaRPr lang="en-AU" sz="1400" b="0" dirty="0">
                        <a:solidFill>
                          <a:schemeClr val="tx1"/>
                        </a:solidFill>
                        <a:effectLst/>
                        <a:latin typeface="Calibri"/>
                        <a:ea typeface="SimSun"/>
                        <a:cs typeface="Times New Roman"/>
                      </a:endParaRPr>
                    </a:p>
                  </a:txBody>
                  <a:tcPr marL="48796" marR="48796" marT="0" marB="0"/>
                </a:tc>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are people influenced to behave in particular ways?</a:t>
                      </a:r>
                      <a:endParaRPr lang="en-AU" sz="1400" b="0" dirty="0">
                        <a:solidFill>
                          <a:schemeClr val="tx1"/>
                        </a:solidFill>
                        <a:effectLst/>
                        <a:latin typeface="Calibri"/>
                        <a:ea typeface="SimSun"/>
                        <a:cs typeface="Times New Roman"/>
                      </a:endParaRPr>
                    </a:p>
                  </a:txBody>
                  <a:tcPr marL="48796" marR="48796" marT="0" marB="0"/>
                </a:tc>
              </a:tr>
              <a:tr h="411511">
                <a:tc gridSpan="2">
                  <a:txBody>
                    <a:bodyPr/>
                    <a:lstStyle/>
                    <a:p>
                      <a:pPr algn="ct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dirty="0" smtClean="0">
                          <a:solidFill>
                            <a:schemeClr val="tx1"/>
                          </a:solidFill>
                          <a:effectLst/>
                        </a:rPr>
                        <a:t>: </a:t>
                      </a:r>
                      <a:r>
                        <a:rPr lang="en-AU" sz="1400" b="0" dirty="0" smtClean="0">
                          <a:solidFill>
                            <a:schemeClr val="tx1"/>
                          </a:solidFill>
                          <a:effectLst/>
                        </a:rPr>
                        <a:t>Student-directed </a:t>
                      </a:r>
                      <a:r>
                        <a:rPr lang="en-AU" sz="1400" b="0" dirty="0">
                          <a:solidFill>
                            <a:schemeClr val="tx1"/>
                          </a:solidFill>
                          <a:effectLst/>
                        </a:rPr>
                        <a:t>practical investigation: students design and undertake a practical investigation related to external influences on behaviour </a:t>
                      </a:r>
                      <a:endParaRPr lang="en-AU" sz="1400" b="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r h="174581">
                <a:tc gridSpan="2">
                  <a:txBody>
                    <a:bodyPr/>
                    <a:lstStyle/>
                    <a:p>
                      <a:pPr algn="ctr">
                        <a:lnSpc>
                          <a:spcPct val="115000"/>
                        </a:lnSpc>
                        <a:spcAft>
                          <a:spcPts val="0"/>
                        </a:spcAft>
                      </a:pPr>
                      <a:r>
                        <a:rPr lang="en-AU" sz="1400" dirty="0">
                          <a:solidFill>
                            <a:schemeClr val="tx1"/>
                          </a:solidFill>
                          <a:effectLst/>
                        </a:rPr>
                        <a:t>UNIT 3: How does experience affect behaviour and mental processes?</a:t>
                      </a:r>
                      <a:endParaRPr lang="en-AU" sz="140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r h="479825">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pt-BR" sz="1400" b="0" dirty="0" smtClean="0">
                          <a:solidFill>
                            <a:schemeClr val="tx1"/>
                          </a:solidFill>
                          <a:effectLst/>
                        </a:rPr>
                        <a:t>How </a:t>
                      </a:r>
                      <a:r>
                        <a:rPr lang="pt-BR" sz="1400" b="0" dirty="0">
                          <a:solidFill>
                            <a:schemeClr val="tx1"/>
                          </a:solidFill>
                          <a:effectLst/>
                        </a:rPr>
                        <a:t>does the nervous system enable psychological functioning?</a:t>
                      </a:r>
                      <a:endParaRPr lang="en-AU" sz="1400" b="0" dirty="0">
                        <a:solidFill>
                          <a:schemeClr val="tx1"/>
                        </a:solidFill>
                        <a:effectLst/>
                        <a:latin typeface="Calibri"/>
                        <a:ea typeface="SimSun"/>
                        <a:cs typeface="Times New Roman"/>
                      </a:endParaRPr>
                    </a:p>
                  </a:txBody>
                  <a:tcPr marL="48796" marR="48796" marT="0" marB="0"/>
                </a:tc>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do people learn and remember?</a:t>
                      </a:r>
                      <a:endParaRPr lang="en-AU" sz="1400" b="0" dirty="0">
                        <a:solidFill>
                          <a:schemeClr val="tx1"/>
                        </a:solidFill>
                        <a:effectLst/>
                        <a:latin typeface="Calibri"/>
                        <a:ea typeface="SimSun"/>
                        <a:cs typeface="Times New Roman"/>
                      </a:endParaRPr>
                    </a:p>
                  </a:txBody>
                  <a:tcPr marL="48796" marR="48796" marT="0" marB="0"/>
                </a:tc>
              </a:tr>
              <a:tr h="174581">
                <a:tc gridSpan="2">
                  <a:txBody>
                    <a:bodyPr/>
                    <a:lstStyle/>
                    <a:p>
                      <a:pPr algn="ctr">
                        <a:lnSpc>
                          <a:spcPct val="115000"/>
                        </a:lnSpc>
                        <a:spcAft>
                          <a:spcPts val="0"/>
                        </a:spcAft>
                      </a:pPr>
                      <a:r>
                        <a:rPr lang="en-AU" sz="1400" dirty="0">
                          <a:solidFill>
                            <a:schemeClr val="tx1"/>
                          </a:solidFill>
                          <a:effectLst/>
                        </a:rPr>
                        <a:t>UNIT 4: How is wellbeing developed and maintained?</a:t>
                      </a:r>
                      <a:endParaRPr lang="en-AU" sz="140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r h="426886">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do levels of consciousness affect mental processes and behaviour?</a:t>
                      </a:r>
                      <a:endParaRPr lang="en-AU" sz="1400" b="0" dirty="0">
                        <a:solidFill>
                          <a:schemeClr val="tx1"/>
                        </a:solidFill>
                        <a:effectLst/>
                        <a:latin typeface="Calibri"/>
                        <a:ea typeface="SimSun"/>
                        <a:cs typeface="Times New Roman"/>
                      </a:endParaRPr>
                    </a:p>
                  </a:txBody>
                  <a:tcPr marL="48796" marR="48796" marT="0" marB="0"/>
                </a:tc>
                <a:tc>
                  <a:txBody>
                    <a:bodyPr/>
                    <a:lstStyle/>
                    <a:p>
                      <a:pPr>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What </a:t>
                      </a:r>
                      <a:r>
                        <a:rPr lang="en-AU" sz="1400" b="0" dirty="0">
                          <a:solidFill>
                            <a:schemeClr val="tx1"/>
                          </a:solidFill>
                          <a:effectLst/>
                        </a:rPr>
                        <a:t>influences mental wellbeing?</a:t>
                      </a:r>
                      <a:endParaRPr lang="en-AU" sz="1400" b="0" dirty="0">
                        <a:solidFill>
                          <a:schemeClr val="tx1"/>
                        </a:solidFill>
                        <a:effectLst/>
                        <a:latin typeface="Calibri"/>
                        <a:ea typeface="SimSun"/>
                        <a:cs typeface="Times New Roman"/>
                      </a:endParaRPr>
                    </a:p>
                  </a:txBody>
                  <a:tcPr marL="48796" marR="48796" marT="0" marB="0"/>
                </a:tc>
              </a:tr>
              <a:tr h="411511">
                <a:tc gridSpan="2">
                  <a:txBody>
                    <a:bodyPr/>
                    <a:lstStyle/>
                    <a:p>
                      <a:pPr algn="ctr">
                        <a:lnSpc>
                          <a:spcPct val="115000"/>
                        </a:lnSpc>
                        <a:spcAft>
                          <a:spcPts val="0"/>
                        </a:spcAft>
                      </a:pPr>
                      <a:r>
                        <a:rPr lang="en-AU" sz="1400" i="1" dirty="0">
                          <a:solidFill>
                            <a:schemeClr val="tx1"/>
                          </a:solidFill>
                          <a:effectLst/>
                        </a:rPr>
                        <a:t>Area of Study 3 (Unit 3 and/or 4</a:t>
                      </a:r>
                      <a:r>
                        <a:rPr lang="en-AU" sz="1400" i="1" dirty="0" smtClean="0">
                          <a:solidFill>
                            <a:schemeClr val="tx1"/>
                          </a:solidFill>
                          <a:effectLst/>
                        </a:rPr>
                        <a:t>): </a:t>
                      </a:r>
                      <a:r>
                        <a:rPr lang="en-AU" sz="1400" b="0" dirty="0" smtClean="0">
                          <a:solidFill>
                            <a:schemeClr val="tx1"/>
                          </a:solidFill>
                          <a:effectLst/>
                        </a:rPr>
                        <a:t>Practical </a:t>
                      </a:r>
                      <a:r>
                        <a:rPr lang="en-AU" sz="1400" b="0" dirty="0">
                          <a:solidFill>
                            <a:schemeClr val="tx1"/>
                          </a:solidFill>
                          <a:effectLst/>
                        </a:rPr>
                        <a:t>investigation: students design and undertake a practical investigation related to mental processes and psychological functioning</a:t>
                      </a:r>
                      <a:endParaRPr lang="en-AU" sz="1400" b="0" dirty="0">
                        <a:solidFill>
                          <a:schemeClr val="tx1"/>
                        </a:solidFill>
                        <a:effectLst/>
                        <a:latin typeface="Calibri"/>
                        <a:ea typeface="SimSun"/>
                        <a:cs typeface="Times New Roman"/>
                      </a:endParaRPr>
                    </a:p>
                  </a:txBody>
                  <a:tcPr marL="48796" marR="48796" marT="0" marB="0"/>
                </a:tc>
                <a:tc hMerge="1">
                  <a:txBody>
                    <a:bodyPr/>
                    <a:lstStyle/>
                    <a:p>
                      <a:endParaRPr lang="en-AU"/>
                    </a:p>
                  </a:txBody>
                  <a:tcPr/>
                </a:tc>
              </a:tr>
            </a:tbl>
          </a:graphicData>
        </a:graphic>
      </p:graphicFrame>
      <p:sp>
        <p:nvSpPr>
          <p:cNvPr id="5" name="Rectangle 1"/>
          <p:cNvSpPr>
            <a:spLocks noChangeArrowheads="1"/>
          </p:cNvSpPr>
          <p:nvPr/>
        </p:nvSpPr>
        <p:spPr bwMode="auto">
          <a:xfrm>
            <a:off x="2114550" y="1954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48032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sz="4000" dirty="0"/>
              <a:t>VCE Science story - </a:t>
            </a:r>
            <a:r>
              <a:rPr lang="en-AU" sz="4000" dirty="0" smtClean="0"/>
              <a:t>Physics</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1339489"/>
              </p:ext>
            </p:extLst>
          </p:nvPr>
        </p:nvGraphicFramePr>
        <p:xfrm>
          <a:off x="251520" y="1706079"/>
          <a:ext cx="8712968" cy="4979338"/>
        </p:xfrm>
        <a:graphic>
          <a:graphicData uri="http://schemas.openxmlformats.org/drawingml/2006/table">
            <a:tbl>
              <a:tblPr firstRow="1" firstCol="1" lastRow="1" lastCol="1" bandRow="1" bandCol="1">
                <a:tableStyleId>{5C22544A-7EE6-4342-B048-85BDC9FD1C3A}</a:tableStyleId>
              </a:tblPr>
              <a:tblGrid>
                <a:gridCol w="2744665"/>
                <a:gridCol w="3081114"/>
                <a:gridCol w="2887189"/>
              </a:tblGrid>
              <a:tr h="206157">
                <a:tc gridSpan="3">
                  <a:txBody>
                    <a:bodyPr/>
                    <a:lstStyle/>
                    <a:p>
                      <a:pPr algn="ctr">
                        <a:lnSpc>
                          <a:spcPct val="115000"/>
                        </a:lnSpc>
                        <a:spcAft>
                          <a:spcPts val="0"/>
                        </a:spcAft>
                      </a:pPr>
                      <a:r>
                        <a:rPr lang="en-AU" sz="1400" dirty="0">
                          <a:solidFill>
                            <a:schemeClr val="tx1"/>
                          </a:solidFill>
                          <a:effectLst/>
                        </a:rPr>
                        <a:t>UNIT 1: What ideas explain the physical world?</a:t>
                      </a:r>
                      <a:endParaRPr lang="en-AU" sz="1400" dirty="0">
                        <a:solidFill>
                          <a:schemeClr val="tx1"/>
                        </a:solidFill>
                        <a:effectLst/>
                        <a:latin typeface="Calibri"/>
                        <a:ea typeface="SimSun"/>
                        <a:cs typeface="Times New Roman"/>
                      </a:endParaRPr>
                    </a:p>
                  </a:txBody>
                  <a:tcPr marL="57622" marR="57622" marT="0" marB="0"/>
                </a:tc>
                <a:tc hMerge="1">
                  <a:txBody>
                    <a:bodyPr/>
                    <a:lstStyle/>
                    <a:p>
                      <a:endParaRPr lang="en-AU"/>
                    </a:p>
                  </a:txBody>
                  <a:tcPr/>
                </a:tc>
                <a:tc hMerge="1">
                  <a:txBody>
                    <a:bodyPr/>
                    <a:lstStyle/>
                    <a:p>
                      <a:endParaRPr lang="en-AU"/>
                    </a:p>
                  </a:txBody>
                  <a:tcPr/>
                </a:tc>
              </a:tr>
              <a:tr h="530118">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thermal effects be explained?</a:t>
                      </a:r>
                      <a:endParaRPr lang="en-AU" sz="1400" b="0" dirty="0">
                        <a:solidFill>
                          <a:schemeClr val="tx1"/>
                        </a:solidFill>
                        <a:effectLst/>
                        <a:latin typeface="Calibri"/>
                        <a:ea typeface="SimSun"/>
                        <a:cs typeface="Times New Roman"/>
                      </a:endParaRPr>
                    </a:p>
                  </a:txBody>
                  <a:tcPr marL="57622" marR="57622" marT="0" marB="0"/>
                </a:tc>
                <a:tc>
                  <a:txBody>
                    <a:bodyPr/>
                    <a:lstStyle/>
                    <a:p>
                      <a:pPr algn="l">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a:t>
                      </a:r>
                      <a:r>
                        <a:rPr lang="en-AU" sz="1400" dirty="0" smtClean="0">
                          <a:solidFill>
                            <a:schemeClr val="tx1"/>
                          </a:solidFill>
                          <a:effectLst/>
                        </a:rPr>
                        <a:t>: How </a:t>
                      </a:r>
                      <a:r>
                        <a:rPr lang="en-AU" sz="1400" dirty="0">
                          <a:solidFill>
                            <a:schemeClr val="tx1"/>
                          </a:solidFill>
                          <a:effectLst/>
                        </a:rPr>
                        <a:t>do electric circuits work</a:t>
                      </a:r>
                      <a:r>
                        <a:rPr lang="en-AU" sz="1400" dirty="0" smtClean="0">
                          <a:solidFill>
                            <a:schemeClr val="tx1"/>
                          </a:solidFill>
                          <a:effectLst/>
                        </a:rPr>
                        <a:t>?</a:t>
                      </a:r>
                      <a:endParaRPr lang="en-AU" sz="1400" dirty="0">
                        <a:solidFill>
                          <a:schemeClr val="tx1"/>
                        </a:solidFill>
                        <a:effectLst/>
                      </a:endParaRPr>
                    </a:p>
                  </a:txBody>
                  <a:tcPr marL="57622" marR="57622"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dirty="0" smtClean="0">
                          <a:solidFill>
                            <a:schemeClr val="tx1"/>
                          </a:solidFill>
                          <a:effectLst/>
                        </a:rPr>
                        <a:t>: </a:t>
                      </a:r>
                      <a:r>
                        <a:rPr lang="en-AU" sz="1400" b="0" dirty="0" smtClean="0">
                          <a:solidFill>
                            <a:schemeClr val="tx1"/>
                          </a:solidFill>
                          <a:effectLst/>
                        </a:rPr>
                        <a:t>What </a:t>
                      </a:r>
                      <a:r>
                        <a:rPr lang="en-AU" sz="1400" b="0" dirty="0">
                          <a:solidFill>
                            <a:schemeClr val="tx1"/>
                          </a:solidFill>
                          <a:effectLst/>
                        </a:rPr>
                        <a:t>is matter and how is it formed?</a:t>
                      </a:r>
                      <a:endParaRPr lang="en-AU" sz="1400" b="0" dirty="0">
                        <a:solidFill>
                          <a:schemeClr val="tx1"/>
                        </a:solidFill>
                        <a:effectLst/>
                        <a:latin typeface="Calibri"/>
                        <a:ea typeface="SimSun"/>
                        <a:cs typeface="Times New Roman"/>
                      </a:endParaRPr>
                    </a:p>
                  </a:txBody>
                  <a:tcPr marL="57622" marR="57622" marT="0" marB="0"/>
                </a:tc>
              </a:tr>
              <a:tr h="206157">
                <a:tc gridSpan="3">
                  <a:txBody>
                    <a:bodyPr/>
                    <a:lstStyle/>
                    <a:p>
                      <a:pPr algn="ctr">
                        <a:lnSpc>
                          <a:spcPct val="115000"/>
                        </a:lnSpc>
                        <a:spcAft>
                          <a:spcPts val="0"/>
                        </a:spcAft>
                      </a:pPr>
                      <a:r>
                        <a:rPr lang="en-AU" sz="1400" dirty="0">
                          <a:solidFill>
                            <a:schemeClr val="tx1"/>
                          </a:solidFill>
                          <a:effectLst/>
                        </a:rPr>
                        <a:t>UNIT 2: What do experiments reveal about the physical world?</a:t>
                      </a:r>
                      <a:endParaRPr lang="en-AU" sz="1400" dirty="0">
                        <a:solidFill>
                          <a:schemeClr val="tx1"/>
                        </a:solidFill>
                        <a:effectLst/>
                        <a:latin typeface="Calibri"/>
                        <a:ea typeface="SimSun"/>
                        <a:cs typeface="Times New Roman"/>
                      </a:endParaRPr>
                    </a:p>
                  </a:txBody>
                  <a:tcPr marL="57622" marR="57622" marT="0" marB="0"/>
                </a:tc>
                <a:tc hMerge="1">
                  <a:txBody>
                    <a:bodyPr/>
                    <a:lstStyle/>
                    <a:p>
                      <a:endParaRPr lang="en-AU"/>
                    </a:p>
                  </a:txBody>
                  <a:tcPr/>
                </a:tc>
                <a:tc hMerge="1">
                  <a:txBody>
                    <a:bodyPr/>
                    <a:lstStyle/>
                    <a:p>
                      <a:endParaRPr lang="en-AU"/>
                    </a:p>
                  </a:txBody>
                  <a:tcPr/>
                </a:tc>
              </a:tr>
              <a:tr h="1001335">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motion be described and explained?</a:t>
                      </a:r>
                    </a:p>
                    <a:p>
                      <a:pPr algn="just">
                        <a:lnSpc>
                          <a:spcPct val="115000"/>
                        </a:lnSpc>
                        <a:spcAft>
                          <a:spcPts val="0"/>
                        </a:spcAft>
                      </a:pPr>
                      <a:r>
                        <a:rPr lang="en-AU" sz="1400" dirty="0">
                          <a:solidFill>
                            <a:schemeClr val="tx1"/>
                          </a:solidFill>
                          <a:effectLst/>
                        </a:rPr>
                        <a:t> </a:t>
                      </a:r>
                      <a:endParaRPr lang="en-AU" sz="1400" dirty="0">
                        <a:solidFill>
                          <a:schemeClr val="tx1"/>
                        </a:solidFill>
                        <a:effectLst/>
                        <a:latin typeface="Calibri"/>
                        <a:ea typeface="SimSun"/>
                        <a:cs typeface="Times New Roman"/>
                      </a:endParaRPr>
                    </a:p>
                  </a:txBody>
                  <a:tcPr marL="57622" marR="57622" marT="0" marB="0"/>
                </a:tc>
                <a:tc>
                  <a:txBody>
                    <a:bodyPr/>
                    <a:lstStyle/>
                    <a:p>
                      <a:pPr algn="l">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2 - Focus </a:t>
                      </a:r>
                      <a:r>
                        <a:rPr lang="en-AU" sz="1400" b="1" i="1" dirty="0">
                          <a:solidFill>
                            <a:schemeClr val="tx1"/>
                          </a:solidFill>
                          <a:effectLst/>
                        </a:rPr>
                        <a:t>study</a:t>
                      </a:r>
                      <a:r>
                        <a:rPr lang="en-AU" sz="1400" dirty="0">
                          <a:solidFill>
                            <a:schemeClr val="tx1"/>
                          </a:solidFill>
                          <a:effectLst/>
                        </a:rPr>
                        <a:t>: students choose one of 12 focus studies related to astrobiology, astrophysics, bioelectricity, biomechanics, electronics, flight, medical physics, nuclear energy, nuclear physics, optics, sound or sports science</a:t>
                      </a:r>
                      <a:endParaRPr lang="en-AU" sz="1400" dirty="0">
                        <a:solidFill>
                          <a:schemeClr val="tx1"/>
                        </a:solidFill>
                        <a:effectLst/>
                        <a:latin typeface="Calibri"/>
                        <a:ea typeface="SimSun"/>
                        <a:cs typeface="Times New Roman"/>
                      </a:endParaRPr>
                    </a:p>
                  </a:txBody>
                  <a:tcPr marL="57622" marR="57622"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dirty="0" smtClean="0">
                          <a:solidFill>
                            <a:schemeClr val="tx1"/>
                          </a:solidFill>
                          <a:effectLst/>
                        </a:rPr>
                        <a:t>: </a:t>
                      </a:r>
                      <a:r>
                        <a:rPr lang="en-AU" sz="1400" b="0" dirty="0" smtClean="0">
                          <a:solidFill>
                            <a:schemeClr val="tx1"/>
                          </a:solidFill>
                          <a:effectLst/>
                        </a:rPr>
                        <a:t>Practical </a:t>
                      </a:r>
                      <a:r>
                        <a:rPr lang="en-AU" sz="1400" b="0" dirty="0">
                          <a:solidFill>
                            <a:schemeClr val="tx1"/>
                          </a:solidFill>
                          <a:effectLst/>
                        </a:rPr>
                        <a:t>investigation: students design and undertake an investigation related to content in Areas of Study 1 and/or Areas of Study 2 of Unit 2</a:t>
                      </a:r>
                      <a:endParaRPr lang="en-AU" sz="1400" b="0" dirty="0">
                        <a:solidFill>
                          <a:schemeClr val="tx1"/>
                        </a:solidFill>
                        <a:effectLst/>
                        <a:latin typeface="Calibri"/>
                        <a:ea typeface="SimSun"/>
                        <a:cs typeface="Times New Roman"/>
                      </a:endParaRPr>
                    </a:p>
                  </a:txBody>
                  <a:tcPr marL="57622" marR="57622" marT="0" marB="0"/>
                </a:tc>
              </a:tr>
              <a:tr h="206157">
                <a:tc gridSpan="3">
                  <a:txBody>
                    <a:bodyPr/>
                    <a:lstStyle/>
                    <a:p>
                      <a:pPr algn="ctr">
                        <a:lnSpc>
                          <a:spcPct val="115000"/>
                        </a:lnSpc>
                        <a:spcAft>
                          <a:spcPts val="0"/>
                        </a:spcAft>
                      </a:pPr>
                      <a:r>
                        <a:rPr lang="en-AU" sz="1400" dirty="0">
                          <a:solidFill>
                            <a:schemeClr val="tx1"/>
                          </a:solidFill>
                          <a:effectLst/>
                        </a:rPr>
                        <a:t>UNIT 3: How do fields explain motion and electricity?</a:t>
                      </a:r>
                      <a:endParaRPr lang="en-AU" sz="1400" dirty="0">
                        <a:solidFill>
                          <a:schemeClr val="tx1"/>
                        </a:solidFill>
                        <a:effectLst/>
                        <a:latin typeface="Calibri"/>
                        <a:ea typeface="SimSun"/>
                        <a:cs typeface="Times New Roman"/>
                      </a:endParaRPr>
                    </a:p>
                  </a:txBody>
                  <a:tcPr marL="57622" marR="57622" marT="0" marB="0"/>
                </a:tc>
                <a:tc hMerge="1">
                  <a:txBody>
                    <a:bodyPr/>
                    <a:lstStyle/>
                    <a:p>
                      <a:endParaRPr lang="en-AU"/>
                    </a:p>
                  </a:txBody>
                  <a:tcPr/>
                </a:tc>
                <a:tc hMerge="1">
                  <a:txBody>
                    <a:bodyPr/>
                    <a:lstStyle/>
                    <a:p>
                      <a:endParaRPr lang="en-AU"/>
                    </a:p>
                  </a:txBody>
                  <a:tcPr/>
                </a:tc>
              </a:tr>
              <a:tr h="523396">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pt-BR" sz="1400" b="0" dirty="0" smtClean="0">
                          <a:solidFill>
                            <a:schemeClr val="tx1"/>
                          </a:solidFill>
                          <a:effectLst/>
                        </a:rPr>
                        <a:t>How </a:t>
                      </a:r>
                      <a:r>
                        <a:rPr lang="pt-BR" sz="1400" b="0" dirty="0">
                          <a:solidFill>
                            <a:schemeClr val="tx1"/>
                          </a:solidFill>
                          <a:effectLst/>
                        </a:rPr>
                        <a:t>do things move without contact?</a:t>
                      </a:r>
                      <a:endParaRPr lang="en-AU" sz="1400" b="0" dirty="0">
                        <a:solidFill>
                          <a:schemeClr val="tx1"/>
                        </a:solidFill>
                        <a:effectLst/>
                        <a:latin typeface="Calibri"/>
                        <a:ea typeface="SimSun"/>
                        <a:cs typeface="Times New Roman"/>
                      </a:endParaRPr>
                    </a:p>
                  </a:txBody>
                  <a:tcPr marL="57622" marR="57622" marT="0" marB="0"/>
                </a:tc>
                <a:tc>
                  <a:txBody>
                    <a:bodyPr/>
                    <a:lstStyle/>
                    <a:p>
                      <a:pPr algn="just">
                        <a:lnSpc>
                          <a:spcPct val="115000"/>
                        </a:lnSpc>
                        <a:spcAft>
                          <a:spcPts val="0"/>
                        </a:spcAft>
                      </a:pPr>
                      <a:r>
                        <a:rPr lang="en-AU" sz="1400" b="1" i="1" dirty="0">
                          <a:solidFill>
                            <a:schemeClr val="tx1"/>
                          </a:solidFill>
                          <a:effectLst/>
                        </a:rPr>
                        <a:t>Area of Study </a:t>
                      </a:r>
                      <a:r>
                        <a:rPr lang="en-AU" sz="1400" b="1" i="1" dirty="0" smtClean="0">
                          <a:solidFill>
                            <a:schemeClr val="tx1"/>
                          </a:solidFill>
                          <a:effectLst/>
                        </a:rPr>
                        <a:t>2: </a:t>
                      </a:r>
                      <a:r>
                        <a:rPr lang="en-AU" sz="1400" b="0" i="0" dirty="0" smtClean="0">
                          <a:solidFill>
                            <a:schemeClr val="tx1"/>
                          </a:solidFill>
                          <a:effectLst/>
                        </a:rPr>
                        <a:t>How </a:t>
                      </a:r>
                      <a:r>
                        <a:rPr lang="en-AU" sz="1400" b="0" i="0" dirty="0">
                          <a:solidFill>
                            <a:schemeClr val="tx1"/>
                          </a:solidFill>
                          <a:effectLst/>
                        </a:rPr>
                        <a:t>are fields used to move electrical energy?</a:t>
                      </a:r>
                      <a:endParaRPr lang="en-AU" sz="1400" b="0" i="0" dirty="0">
                        <a:solidFill>
                          <a:schemeClr val="tx1"/>
                        </a:solidFill>
                        <a:effectLst/>
                        <a:latin typeface="Calibri"/>
                        <a:ea typeface="SimSun"/>
                        <a:cs typeface="Times New Roman"/>
                      </a:endParaRPr>
                    </a:p>
                  </a:txBody>
                  <a:tcPr marL="57622" marR="57622" marT="0" marB="0"/>
                </a:tc>
                <a:tc>
                  <a:txBody>
                    <a:bodyPr/>
                    <a:lstStyle/>
                    <a:p>
                      <a:pPr algn="l">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 </a:t>
                      </a:r>
                      <a:r>
                        <a:rPr lang="en-AU" sz="1400" b="0" dirty="0" smtClean="0">
                          <a:solidFill>
                            <a:schemeClr val="tx1"/>
                          </a:solidFill>
                          <a:effectLst/>
                        </a:rPr>
                        <a:t>How </a:t>
                      </a:r>
                      <a:r>
                        <a:rPr lang="en-AU" sz="1400" b="0" dirty="0">
                          <a:solidFill>
                            <a:schemeClr val="tx1"/>
                          </a:solidFill>
                          <a:effectLst/>
                        </a:rPr>
                        <a:t>fast can things go?</a:t>
                      </a:r>
                      <a:endParaRPr lang="en-AU" sz="1400" b="0" dirty="0">
                        <a:solidFill>
                          <a:schemeClr val="tx1"/>
                        </a:solidFill>
                        <a:effectLst/>
                        <a:latin typeface="Calibri"/>
                        <a:ea typeface="SimSun"/>
                        <a:cs typeface="Times New Roman"/>
                      </a:endParaRPr>
                    </a:p>
                  </a:txBody>
                  <a:tcPr marL="57622" marR="57622" marT="0" marB="0"/>
                </a:tc>
              </a:tr>
              <a:tr h="206157">
                <a:tc gridSpan="3">
                  <a:txBody>
                    <a:bodyPr/>
                    <a:lstStyle/>
                    <a:p>
                      <a:pPr algn="ctr">
                        <a:lnSpc>
                          <a:spcPct val="115000"/>
                        </a:lnSpc>
                        <a:spcAft>
                          <a:spcPts val="0"/>
                        </a:spcAft>
                      </a:pPr>
                      <a:r>
                        <a:rPr lang="en-AU" sz="1400" dirty="0">
                          <a:solidFill>
                            <a:schemeClr val="tx1"/>
                          </a:solidFill>
                          <a:effectLst/>
                        </a:rPr>
                        <a:t>UNIT 4: How can two contradictory models explain both light and matter?</a:t>
                      </a:r>
                      <a:endParaRPr lang="en-AU" sz="1400" dirty="0">
                        <a:solidFill>
                          <a:schemeClr val="tx1"/>
                        </a:solidFill>
                        <a:effectLst/>
                        <a:latin typeface="Calibri"/>
                        <a:ea typeface="SimSun"/>
                        <a:cs typeface="Times New Roman"/>
                      </a:endParaRPr>
                    </a:p>
                  </a:txBody>
                  <a:tcPr marL="57622" marR="57622" marT="0" marB="0"/>
                </a:tc>
                <a:tc hMerge="1">
                  <a:txBody>
                    <a:bodyPr/>
                    <a:lstStyle/>
                    <a:p>
                      <a:endParaRPr lang="en-AU"/>
                    </a:p>
                  </a:txBody>
                  <a:tcPr/>
                </a:tc>
                <a:tc hMerge="1">
                  <a:txBody>
                    <a:bodyPr/>
                    <a:lstStyle/>
                    <a:p>
                      <a:endParaRPr lang="en-AU"/>
                    </a:p>
                  </a:txBody>
                  <a:tcPr/>
                </a:tc>
              </a:tr>
              <a:tr h="768821">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1</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can waves explain the behaviour of light?</a:t>
                      </a:r>
                      <a:endParaRPr lang="en-AU" sz="1400" b="0" dirty="0">
                        <a:solidFill>
                          <a:schemeClr val="tx1"/>
                        </a:solidFill>
                        <a:effectLst/>
                        <a:latin typeface="Calibri"/>
                        <a:ea typeface="SimSun"/>
                        <a:cs typeface="Times New Roman"/>
                      </a:endParaRPr>
                    </a:p>
                  </a:txBody>
                  <a:tcPr marL="57622" marR="57622" marT="0" marB="0"/>
                </a:tc>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2</a:t>
                      </a:r>
                      <a:r>
                        <a:rPr lang="en-AU" sz="1400" dirty="0" smtClean="0">
                          <a:solidFill>
                            <a:schemeClr val="tx1"/>
                          </a:solidFill>
                          <a:effectLst/>
                        </a:rPr>
                        <a:t>: </a:t>
                      </a:r>
                      <a:r>
                        <a:rPr lang="en-AU" sz="1400" b="0" dirty="0" smtClean="0">
                          <a:solidFill>
                            <a:schemeClr val="tx1"/>
                          </a:solidFill>
                          <a:effectLst/>
                        </a:rPr>
                        <a:t>How </a:t>
                      </a:r>
                      <a:r>
                        <a:rPr lang="en-AU" sz="1400" b="0" dirty="0">
                          <a:solidFill>
                            <a:schemeClr val="tx1"/>
                          </a:solidFill>
                          <a:effectLst/>
                        </a:rPr>
                        <a:t>are light and matter similar?</a:t>
                      </a:r>
                      <a:endParaRPr lang="en-AU" sz="1400" b="0" dirty="0">
                        <a:solidFill>
                          <a:schemeClr val="tx1"/>
                        </a:solidFill>
                        <a:effectLst/>
                        <a:latin typeface="Calibri"/>
                        <a:ea typeface="SimSun"/>
                        <a:cs typeface="Times New Roman"/>
                      </a:endParaRPr>
                    </a:p>
                  </a:txBody>
                  <a:tcPr marL="57622" marR="57622" marT="0" marB="0"/>
                </a:tc>
                <a:tc>
                  <a:txBody>
                    <a:bodyPr/>
                    <a:lstStyle/>
                    <a:p>
                      <a:pPr algn="just">
                        <a:lnSpc>
                          <a:spcPct val="115000"/>
                        </a:lnSpc>
                        <a:spcAft>
                          <a:spcPts val="0"/>
                        </a:spcAft>
                      </a:pPr>
                      <a:r>
                        <a:rPr lang="en-AU" sz="1400" i="1" dirty="0">
                          <a:solidFill>
                            <a:schemeClr val="tx1"/>
                          </a:solidFill>
                          <a:effectLst/>
                        </a:rPr>
                        <a:t>Area of Study </a:t>
                      </a:r>
                      <a:r>
                        <a:rPr lang="en-AU" sz="1400" i="1" dirty="0" smtClean="0">
                          <a:solidFill>
                            <a:schemeClr val="tx1"/>
                          </a:solidFill>
                          <a:effectLst/>
                        </a:rPr>
                        <a:t>3</a:t>
                      </a:r>
                      <a:r>
                        <a:rPr lang="en-AU" sz="1400" dirty="0" smtClean="0">
                          <a:solidFill>
                            <a:schemeClr val="tx1"/>
                          </a:solidFill>
                          <a:effectLst/>
                        </a:rPr>
                        <a:t>: </a:t>
                      </a:r>
                      <a:r>
                        <a:rPr lang="en-AU" sz="1400" b="0" dirty="0" smtClean="0">
                          <a:solidFill>
                            <a:schemeClr val="tx1"/>
                          </a:solidFill>
                          <a:effectLst/>
                        </a:rPr>
                        <a:t>Practical </a:t>
                      </a:r>
                      <a:r>
                        <a:rPr lang="en-AU" sz="1400" b="0" dirty="0">
                          <a:solidFill>
                            <a:schemeClr val="tx1"/>
                          </a:solidFill>
                          <a:effectLst/>
                        </a:rPr>
                        <a:t>investigation: students design and undertake an investigation related to content in Units 3 and/or 4 </a:t>
                      </a:r>
                      <a:endParaRPr lang="en-AU" sz="1400" b="0" dirty="0">
                        <a:solidFill>
                          <a:schemeClr val="tx1"/>
                        </a:solidFill>
                        <a:effectLst/>
                        <a:latin typeface="Calibri"/>
                        <a:ea typeface="SimSun"/>
                        <a:cs typeface="Times New Roman"/>
                      </a:endParaRPr>
                    </a:p>
                  </a:txBody>
                  <a:tcPr marL="57622" marR="57622" marT="0" marB="0"/>
                </a:tc>
              </a:tr>
            </a:tbl>
          </a:graphicData>
        </a:graphic>
      </p:graphicFrame>
      <p:sp>
        <p:nvSpPr>
          <p:cNvPr id="5" name="Rectangle 1"/>
          <p:cNvSpPr>
            <a:spLocks noChangeArrowheads="1"/>
          </p:cNvSpPr>
          <p:nvPr/>
        </p:nvSpPr>
        <p:spPr bwMode="auto">
          <a:xfrm>
            <a:off x="682625" y="1706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36808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587152"/>
          </a:xfrm>
        </p:spPr>
        <p:txBody>
          <a:bodyPr/>
          <a:lstStyle/>
          <a:p>
            <a:r>
              <a:rPr lang="en-AU" sz="2800" dirty="0" smtClean="0"/>
              <a:t>VCE Physics Unit 2 Area of Study 2</a:t>
            </a:r>
            <a:endParaRPr lang="en-AU" sz="2800" dirty="0"/>
          </a:p>
        </p:txBody>
      </p:sp>
      <p:sp>
        <p:nvSpPr>
          <p:cNvPr id="3" name="Content Placeholder 2"/>
          <p:cNvSpPr>
            <a:spLocks noGrp="1"/>
          </p:cNvSpPr>
          <p:nvPr>
            <p:ph idx="1"/>
          </p:nvPr>
        </p:nvSpPr>
        <p:spPr>
          <a:xfrm>
            <a:off x="323528" y="1196752"/>
            <a:ext cx="8280920" cy="4242792"/>
          </a:xfrm>
        </p:spPr>
        <p:txBody>
          <a:bodyPr/>
          <a:lstStyle/>
          <a:p>
            <a:pPr marL="0" indent="0">
              <a:buNone/>
            </a:pPr>
            <a:r>
              <a:rPr lang="en-AU" sz="2000" dirty="0" smtClean="0"/>
              <a:t>Choice of twelve options (more than one may be taught in a class):</a:t>
            </a:r>
          </a:p>
          <a:p>
            <a:r>
              <a:rPr lang="en-AU" sz="2000" dirty="0" smtClean="0"/>
              <a:t>2.1 What are stars?</a:t>
            </a:r>
          </a:p>
          <a:p>
            <a:r>
              <a:rPr lang="en-AU" sz="2000" dirty="0" smtClean="0"/>
              <a:t>2.2 Is there life beyond Earth’s Solar System?</a:t>
            </a:r>
          </a:p>
          <a:p>
            <a:r>
              <a:rPr lang="en-AU" sz="2000" dirty="0" smtClean="0"/>
              <a:t>2.3 How do forces act on the human body?</a:t>
            </a:r>
          </a:p>
          <a:p>
            <a:r>
              <a:rPr lang="en-AU" sz="2000" dirty="0" smtClean="0"/>
              <a:t>2.4 How can AC electricity charge a DC device?</a:t>
            </a:r>
          </a:p>
          <a:p>
            <a:r>
              <a:rPr lang="en-AU" sz="2000" dirty="0" smtClean="0"/>
              <a:t>2.5 How do heavy things fly?</a:t>
            </a:r>
          </a:p>
          <a:p>
            <a:r>
              <a:rPr lang="en-AU" sz="2000" dirty="0" smtClean="0"/>
              <a:t>2.6 How do fusion and fission compare as viable nuclear power sources?</a:t>
            </a:r>
          </a:p>
          <a:p>
            <a:r>
              <a:rPr lang="en-AU" sz="2000" dirty="0" smtClean="0"/>
              <a:t>2.7 How is radiation used to maintain human health?</a:t>
            </a:r>
          </a:p>
          <a:p>
            <a:r>
              <a:rPr lang="en-AU" sz="2000" dirty="0" smtClean="0"/>
              <a:t>2.8 How do particle accelerators work?</a:t>
            </a:r>
          </a:p>
          <a:p>
            <a:r>
              <a:rPr lang="en-AU" sz="2000" dirty="0" smtClean="0"/>
              <a:t>2.9 How can human vision be enhanced?</a:t>
            </a:r>
          </a:p>
          <a:p>
            <a:r>
              <a:rPr lang="en-AU" sz="2000" dirty="0" smtClean="0"/>
              <a:t>2.10 How do instruments make music?</a:t>
            </a:r>
          </a:p>
          <a:p>
            <a:r>
              <a:rPr lang="en-AU" sz="2000" dirty="0" smtClean="0"/>
              <a:t>2.11 How can performance in ball sports be improved?</a:t>
            </a:r>
          </a:p>
          <a:p>
            <a:r>
              <a:rPr lang="en-AU" sz="2000" dirty="0" smtClean="0"/>
              <a:t>2.12 How does the human body use electricity?</a:t>
            </a:r>
            <a:endParaRPr lang="en-AU" sz="2000" dirty="0"/>
          </a:p>
        </p:txBody>
      </p:sp>
    </p:spTree>
    <p:extLst>
      <p:ext uri="{BB962C8B-B14F-4D97-AF65-F5344CB8AC3E}">
        <p14:creationId xmlns:p14="http://schemas.microsoft.com/office/powerpoint/2010/main" val="145445803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124744"/>
            <a:ext cx="4678288" cy="1955304"/>
          </a:xfrm>
        </p:spPr>
        <p:txBody>
          <a:bodyPr/>
          <a:lstStyle/>
          <a:p>
            <a:r>
              <a:rPr lang="en-AU" dirty="0" smtClean="0"/>
              <a:t>Student-designed investigations</a:t>
            </a:r>
            <a:endParaRPr lang="en-AU" dirty="0"/>
          </a:p>
        </p:txBody>
      </p:sp>
      <p:pic>
        <p:nvPicPr>
          <p:cNvPr id="4099" name="Picture 3" descr="C:\Users\08502768\AppData\Local\Microsoft\Windows\Temporary Internet Files\Content.IE5\31WSF9RF\scienc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4896544" cy="4909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3645024"/>
            <a:ext cx="2736304" cy="1938992"/>
          </a:xfrm>
          <a:prstGeom prst="rect">
            <a:avLst/>
          </a:prstGeom>
          <a:noFill/>
        </p:spPr>
        <p:txBody>
          <a:bodyPr wrap="square" rtlCol="0">
            <a:spAutoFit/>
          </a:bodyPr>
          <a:lstStyle/>
          <a:p>
            <a:r>
              <a:rPr lang="en-AU" dirty="0" smtClean="0"/>
              <a:t>Planning </a:t>
            </a:r>
          </a:p>
          <a:p>
            <a:r>
              <a:rPr lang="en-AU" dirty="0" smtClean="0"/>
              <a:t>Doing</a:t>
            </a:r>
          </a:p>
          <a:p>
            <a:r>
              <a:rPr lang="en-AU" dirty="0" smtClean="0"/>
              <a:t>Analysing</a:t>
            </a:r>
          </a:p>
          <a:p>
            <a:r>
              <a:rPr lang="en-AU" dirty="0" smtClean="0"/>
              <a:t>Concluding</a:t>
            </a:r>
          </a:p>
          <a:p>
            <a:r>
              <a:rPr lang="en-AU" dirty="0" smtClean="0"/>
              <a:t>Communicating</a:t>
            </a:r>
            <a:endParaRPr lang="en-AU" dirty="0"/>
          </a:p>
        </p:txBody>
      </p:sp>
    </p:spTree>
    <p:extLst>
      <p:ext uri="{BB962C8B-B14F-4D97-AF65-F5344CB8AC3E}">
        <p14:creationId xmlns:p14="http://schemas.microsoft.com/office/powerpoint/2010/main" val="28944466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Victorian Curriculum F-10</a:t>
            </a:r>
            <a:endParaRPr lang="en-AU" dirty="0"/>
          </a:p>
        </p:txBody>
      </p:sp>
      <p:sp>
        <p:nvSpPr>
          <p:cNvPr id="3" name="Content Placeholder 2"/>
          <p:cNvSpPr>
            <a:spLocks noGrp="1"/>
          </p:cNvSpPr>
          <p:nvPr>
            <p:ph sz="half" idx="1"/>
          </p:nvPr>
        </p:nvSpPr>
        <p:spPr>
          <a:xfrm>
            <a:off x="683568" y="2174143"/>
            <a:ext cx="3810000" cy="3962400"/>
          </a:xfrm>
        </p:spPr>
        <p:txBody>
          <a:bodyPr/>
          <a:lstStyle/>
          <a:p>
            <a:pPr lvl="0"/>
            <a:r>
              <a:rPr lang="en-AU" sz="1800" dirty="0" smtClean="0">
                <a:solidFill>
                  <a:schemeClr val="tx1"/>
                </a:solidFill>
              </a:rPr>
              <a:t>Released in September 2015 as a central component of Education State, </a:t>
            </a:r>
            <a:r>
              <a:rPr lang="en-AU" sz="1800" b="1" i="1" dirty="0" smtClean="0">
                <a:solidFill>
                  <a:schemeClr val="tx1"/>
                </a:solidFill>
              </a:rPr>
              <a:t>Victorian </a:t>
            </a:r>
            <a:r>
              <a:rPr lang="en-AU" sz="1800" b="1" i="1" dirty="0">
                <a:solidFill>
                  <a:schemeClr val="tx1"/>
                </a:solidFill>
              </a:rPr>
              <a:t>Curriculum F-10</a:t>
            </a:r>
          </a:p>
          <a:p>
            <a:pPr lvl="0"/>
            <a:r>
              <a:rPr lang="en-AU" sz="1800" dirty="0" smtClean="0"/>
              <a:t>provides </a:t>
            </a:r>
            <a:r>
              <a:rPr lang="en-AU" sz="1800" dirty="0"/>
              <a:t>a stable foundation for whole schooling curriculum and assessment </a:t>
            </a:r>
            <a:r>
              <a:rPr lang="en-AU" sz="1800" dirty="0" smtClean="0"/>
              <a:t>planning</a:t>
            </a:r>
            <a:endParaRPr lang="en-AU" sz="1800" dirty="0"/>
          </a:p>
          <a:p>
            <a:pPr lvl="0"/>
            <a:r>
              <a:rPr lang="en-AU" sz="1800" dirty="0" smtClean="0"/>
              <a:t>incorporates the </a:t>
            </a:r>
            <a:r>
              <a:rPr lang="en-AU" sz="1800" i="1" dirty="0" smtClean="0"/>
              <a:t>Australian Curriculum </a:t>
            </a:r>
          </a:p>
          <a:p>
            <a:pPr lvl="0"/>
            <a:r>
              <a:rPr lang="en-AU" sz="1800" dirty="0" smtClean="0"/>
              <a:t>reflects Victorian standards and priorities</a:t>
            </a:r>
            <a:endParaRPr lang="en-AU"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04864"/>
            <a:ext cx="2975066" cy="378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66179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Investigation ethics and safety</a:t>
            </a:r>
            <a:endParaRPr lang="en-AU" sz="4000" dirty="0"/>
          </a:p>
        </p:txBody>
      </p:sp>
      <p:sp>
        <p:nvSpPr>
          <p:cNvPr id="3" name="Content Placeholder 2"/>
          <p:cNvSpPr>
            <a:spLocks noGrp="1"/>
          </p:cNvSpPr>
          <p:nvPr>
            <p:ph idx="1"/>
          </p:nvPr>
        </p:nvSpPr>
        <p:spPr/>
        <p:txBody>
          <a:bodyPr/>
          <a:lstStyle/>
          <a:p>
            <a:pPr marL="0" indent="0" algn="ctr">
              <a:buNone/>
            </a:pPr>
            <a:r>
              <a:rPr lang="en-AU" dirty="0" smtClean="0"/>
              <a:t>Students </a:t>
            </a:r>
            <a:r>
              <a:rPr lang="en-AU" u="sng" dirty="0" smtClean="0"/>
              <a:t>cannot</a:t>
            </a:r>
            <a:r>
              <a:rPr lang="en-AU" dirty="0" smtClean="0"/>
              <a:t> proceed with an investigation unless safe and ethical to do so</a:t>
            </a:r>
          </a:p>
          <a:p>
            <a:pPr marL="0" indent="0" algn="ctr">
              <a:buNone/>
            </a:pPr>
            <a:endParaRPr lang="en-AU" dirty="0"/>
          </a:p>
          <a:p>
            <a:pPr marL="0" indent="0">
              <a:buNone/>
            </a:pPr>
            <a:r>
              <a:rPr lang="en-AU" sz="2400" dirty="0" smtClean="0"/>
              <a:t>Discuss the role of the:</a:t>
            </a:r>
          </a:p>
          <a:p>
            <a:pPr>
              <a:buFont typeface="Wingdings" panose="05000000000000000000" pitchFamily="2" charset="2"/>
              <a:buChar char="§"/>
            </a:pPr>
            <a:r>
              <a:rPr lang="en-AU" sz="2400" dirty="0" smtClean="0"/>
              <a:t>science coordinator</a:t>
            </a:r>
          </a:p>
          <a:p>
            <a:pPr>
              <a:buFont typeface="Wingdings" panose="05000000000000000000" pitchFamily="2" charset="2"/>
              <a:buChar char="§"/>
            </a:pPr>
            <a:r>
              <a:rPr lang="en-AU" sz="2400" dirty="0" smtClean="0"/>
              <a:t>classroom teacher</a:t>
            </a:r>
          </a:p>
          <a:p>
            <a:pPr>
              <a:buFont typeface="Wingdings" panose="05000000000000000000" pitchFamily="2" charset="2"/>
              <a:buChar char="§"/>
            </a:pPr>
            <a:r>
              <a:rPr lang="en-AU" sz="2400" dirty="0"/>
              <a:t>l</a:t>
            </a:r>
            <a:r>
              <a:rPr lang="en-AU" sz="2400" dirty="0" smtClean="0"/>
              <a:t>aboratory technician</a:t>
            </a:r>
            <a:endParaRPr lang="en-AU" sz="2400" dirty="0"/>
          </a:p>
        </p:txBody>
      </p:sp>
    </p:spTree>
    <p:extLst>
      <p:ext uri="{BB962C8B-B14F-4D97-AF65-F5344CB8AC3E}">
        <p14:creationId xmlns:p14="http://schemas.microsoft.com/office/powerpoint/2010/main" val="107291160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134672" cy="1143000"/>
          </a:xfrm>
        </p:spPr>
        <p:txBody>
          <a:bodyPr/>
          <a:lstStyle/>
          <a:p>
            <a:r>
              <a:rPr lang="en-AU" sz="3600" dirty="0"/>
              <a:t>Area of study 3 investigation: </a:t>
            </a:r>
            <a:r>
              <a:rPr lang="en-AU" sz="6000" dirty="0"/>
              <a:t/>
            </a:r>
            <a:br>
              <a:rPr lang="en-AU" sz="6000" dirty="0"/>
            </a:br>
            <a:r>
              <a:rPr lang="en-AU" sz="2400" dirty="0"/>
              <a:t>a student-designed or adapted practical investigation</a:t>
            </a:r>
          </a:p>
        </p:txBody>
      </p:sp>
      <p:sp>
        <p:nvSpPr>
          <p:cNvPr id="3" name="Content Placeholder 2"/>
          <p:cNvSpPr>
            <a:spLocks noGrp="1"/>
          </p:cNvSpPr>
          <p:nvPr>
            <p:ph idx="1"/>
          </p:nvPr>
        </p:nvSpPr>
        <p:spPr>
          <a:xfrm>
            <a:off x="685800" y="1981200"/>
            <a:ext cx="7772400" cy="4256112"/>
          </a:xfrm>
        </p:spPr>
        <p:txBody>
          <a:bodyPr/>
          <a:lstStyle/>
          <a:p>
            <a:pPr marL="0" indent="0" algn="ctr">
              <a:buNone/>
            </a:pPr>
            <a:r>
              <a:rPr lang="en-AU" sz="4800" dirty="0" smtClean="0"/>
              <a:t>“Does the student investigation have to be an experiment?”</a:t>
            </a:r>
            <a:endParaRPr lang="en-AU" sz="4800" dirty="0"/>
          </a:p>
          <a:p>
            <a:pPr marL="0" indent="0">
              <a:buNone/>
            </a:pPr>
            <a:endParaRPr lang="en-AU" dirty="0"/>
          </a:p>
          <a:p>
            <a:pPr marL="0" indent="0">
              <a:buNone/>
            </a:pPr>
            <a:r>
              <a:rPr lang="en-AU" sz="2400" i="1" dirty="0"/>
              <a:t>- quote from a </a:t>
            </a:r>
            <a:r>
              <a:rPr lang="en-AU" sz="2400" i="1" dirty="0" smtClean="0"/>
              <a:t>Mildura teacher</a:t>
            </a:r>
            <a:r>
              <a:rPr lang="en-AU" sz="2400" i="1" dirty="0"/>
              <a:t>, </a:t>
            </a:r>
          </a:p>
          <a:p>
            <a:pPr marL="0" indent="0">
              <a:buNone/>
            </a:pPr>
            <a:r>
              <a:rPr lang="en-AU" sz="2400" i="1" dirty="0"/>
              <a:t>   November </a:t>
            </a:r>
            <a:r>
              <a:rPr lang="en-AU" sz="2400" i="1" dirty="0" smtClean="0"/>
              <a:t>2015</a:t>
            </a:r>
          </a:p>
          <a:p>
            <a:pPr marL="0" indent="0">
              <a:buNone/>
            </a:pPr>
            <a:r>
              <a:rPr lang="en-AU" sz="2400" i="1" dirty="0" smtClean="0"/>
              <a:t>(Answer: No!)</a:t>
            </a:r>
            <a:endParaRPr lang="en-AU" sz="2400" i="1" dirty="0"/>
          </a:p>
          <a:p>
            <a:endParaRPr lang="en-AU" dirty="0"/>
          </a:p>
        </p:txBody>
      </p:sp>
    </p:spTree>
    <p:extLst>
      <p:ext uri="{BB962C8B-B14F-4D97-AF65-F5344CB8AC3E}">
        <p14:creationId xmlns:p14="http://schemas.microsoft.com/office/powerpoint/2010/main" val="283377577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06680" cy="1143000"/>
          </a:xfrm>
        </p:spPr>
        <p:txBody>
          <a:bodyPr/>
          <a:lstStyle/>
          <a:p>
            <a:r>
              <a:rPr lang="en-AU" sz="3600" dirty="0" smtClean="0"/>
              <a:t>Area of study 3 investigation: </a:t>
            </a:r>
            <a:br>
              <a:rPr lang="en-AU" sz="3600" dirty="0" smtClean="0"/>
            </a:br>
            <a:r>
              <a:rPr lang="en-AU" sz="2400" dirty="0" smtClean="0"/>
              <a:t>a student-designed or adapted practical investigation</a:t>
            </a:r>
            <a:endParaRPr lang="en-AU" sz="2400" dirty="0"/>
          </a:p>
        </p:txBody>
      </p:sp>
      <p:sp>
        <p:nvSpPr>
          <p:cNvPr id="3" name="Content Placeholder 2"/>
          <p:cNvSpPr>
            <a:spLocks noGrp="1"/>
          </p:cNvSpPr>
          <p:nvPr>
            <p:ph idx="1"/>
          </p:nvPr>
        </p:nvSpPr>
        <p:spPr/>
        <p:txBody>
          <a:bodyPr/>
          <a:lstStyle/>
          <a:p>
            <a:pPr marL="0" indent="0">
              <a:buNone/>
            </a:pPr>
            <a:endParaRPr lang="en-AU" dirty="0"/>
          </a:p>
          <a:p>
            <a:pPr marL="0" indent="0" algn="ctr">
              <a:buNone/>
            </a:pPr>
            <a:r>
              <a:rPr lang="en-AU" sz="4000" dirty="0" smtClean="0"/>
              <a:t>“It’s just </a:t>
            </a:r>
            <a:r>
              <a:rPr lang="en-AU" sz="4000" u="sng" dirty="0" smtClean="0"/>
              <a:t>one</a:t>
            </a:r>
            <a:r>
              <a:rPr lang="en-AU" sz="4000" dirty="0" smtClean="0"/>
              <a:t> part of </a:t>
            </a:r>
            <a:r>
              <a:rPr lang="en-AU" sz="4000" u="sng" dirty="0" smtClean="0"/>
              <a:t>one</a:t>
            </a:r>
            <a:r>
              <a:rPr lang="en-AU" sz="4000" dirty="0" smtClean="0"/>
              <a:t> experiment …taken on a </a:t>
            </a:r>
            <a:r>
              <a:rPr lang="en-AU" sz="4000" u="sng" dirty="0" smtClean="0"/>
              <a:t>tangent</a:t>
            </a:r>
            <a:r>
              <a:rPr lang="en-AU" sz="4000" dirty="0" smtClean="0"/>
              <a:t>”</a:t>
            </a:r>
          </a:p>
          <a:p>
            <a:pPr marL="0" indent="0">
              <a:buNone/>
            </a:pPr>
            <a:endParaRPr lang="en-AU" dirty="0" smtClean="0"/>
          </a:p>
          <a:p>
            <a:pPr marL="0" indent="0">
              <a:buNone/>
            </a:pPr>
            <a:r>
              <a:rPr lang="en-AU" sz="2400" i="1" dirty="0" smtClean="0"/>
              <a:t>- quote from a </a:t>
            </a:r>
            <a:r>
              <a:rPr lang="en-AU" sz="2400" i="1" dirty="0"/>
              <a:t>n</a:t>
            </a:r>
            <a:r>
              <a:rPr lang="en-AU" sz="2400" i="1" dirty="0" smtClean="0"/>
              <a:t>orth-eastern </a:t>
            </a:r>
            <a:r>
              <a:rPr lang="en-AU" sz="2400" i="1" dirty="0"/>
              <a:t>region </a:t>
            </a:r>
            <a:r>
              <a:rPr lang="en-AU" sz="2400" i="1" dirty="0" smtClean="0"/>
              <a:t>teacher, </a:t>
            </a:r>
          </a:p>
          <a:p>
            <a:pPr marL="0" indent="0">
              <a:buNone/>
            </a:pPr>
            <a:r>
              <a:rPr lang="en-AU" sz="2400" i="1" dirty="0"/>
              <a:t> </a:t>
            </a:r>
            <a:r>
              <a:rPr lang="en-AU" sz="2400" i="1" dirty="0" smtClean="0"/>
              <a:t>  November 2015</a:t>
            </a:r>
            <a:endParaRPr lang="en-AU" sz="2400" i="1" dirty="0"/>
          </a:p>
          <a:p>
            <a:pPr marL="0" indent="0">
              <a:buNone/>
            </a:pPr>
            <a:endParaRPr lang="en-AU" dirty="0"/>
          </a:p>
        </p:txBody>
      </p:sp>
    </p:spTree>
    <p:extLst>
      <p:ext uri="{BB962C8B-B14F-4D97-AF65-F5344CB8AC3E}">
        <p14:creationId xmlns:p14="http://schemas.microsoft.com/office/powerpoint/2010/main" val="309178873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59160"/>
          </a:xfrm>
        </p:spPr>
        <p:txBody>
          <a:bodyPr/>
          <a:lstStyle/>
          <a:p>
            <a:r>
              <a:rPr lang="fr-FR" sz="3200" dirty="0" err="1" smtClean="0"/>
              <a:t>Taking</a:t>
            </a:r>
            <a:r>
              <a:rPr lang="fr-FR" sz="3200" dirty="0" smtClean="0"/>
              <a:t> an investigation on a tangent…</a:t>
            </a:r>
            <a:endParaRPr lang="fr-FR" sz="3200" dirty="0"/>
          </a:p>
        </p:txBody>
      </p:sp>
      <p:sp>
        <p:nvSpPr>
          <p:cNvPr id="3" name="Content Placeholder 2"/>
          <p:cNvSpPr>
            <a:spLocks noGrp="1"/>
          </p:cNvSpPr>
          <p:nvPr>
            <p:ph idx="1"/>
          </p:nvPr>
        </p:nvSpPr>
        <p:spPr>
          <a:xfrm>
            <a:off x="467544" y="1484784"/>
            <a:ext cx="8218512" cy="4458816"/>
          </a:xfrm>
        </p:spPr>
        <p:txBody>
          <a:bodyPr/>
          <a:lstStyle/>
          <a:p>
            <a:pPr marL="0" indent="0" algn="ctr">
              <a:buNone/>
            </a:pPr>
            <a:r>
              <a:rPr lang="fr-FR" sz="2400" dirty="0" err="1" smtClean="0"/>
              <a:t>Discuss</a:t>
            </a:r>
            <a:r>
              <a:rPr lang="fr-FR" sz="2400" dirty="0" smtClean="0"/>
              <a:t>: </a:t>
            </a:r>
            <a:r>
              <a:rPr lang="fr-FR" sz="2400" b="0" dirty="0" err="1" smtClean="0"/>
              <a:t>Identify</a:t>
            </a:r>
            <a:r>
              <a:rPr lang="fr-FR" sz="2400" b="0" dirty="0" smtClean="0"/>
              <a:t> ‘</a:t>
            </a:r>
            <a:r>
              <a:rPr lang="fr-FR" sz="2400" b="0" dirty="0" err="1" smtClean="0"/>
              <a:t>core</a:t>
            </a:r>
            <a:r>
              <a:rPr lang="fr-FR" sz="2400" b="0" dirty="0" smtClean="0"/>
              <a:t>’ </a:t>
            </a:r>
            <a:r>
              <a:rPr lang="fr-FR" sz="2400" b="0" dirty="0" err="1" smtClean="0"/>
              <a:t>activities</a:t>
            </a:r>
            <a:r>
              <a:rPr lang="fr-FR" sz="2400" b="0" dirty="0" smtClean="0"/>
              <a:t> in </a:t>
            </a:r>
            <a:r>
              <a:rPr lang="fr-FR" sz="2400" b="0" dirty="0" err="1" smtClean="0"/>
              <a:t>each</a:t>
            </a:r>
            <a:r>
              <a:rPr lang="fr-FR" sz="2400" b="0" dirty="0" smtClean="0"/>
              <a:t> of the </a:t>
            </a:r>
            <a:r>
              <a:rPr lang="fr-FR" sz="2400" b="0" dirty="0" err="1" smtClean="0"/>
              <a:t>following</a:t>
            </a:r>
            <a:r>
              <a:rPr lang="fr-FR" sz="2400" b="0" dirty="0" smtClean="0"/>
              <a:t> VCE investigations, </a:t>
            </a:r>
            <a:r>
              <a:rPr lang="fr-FR" sz="2400" b="0" dirty="0" err="1" smtClean="0"/>
              <a:t>then</a:t>
            </a:r>
            <a:r>
              <a:rPr lang="fr-FR" sz="2400" b="0" dirty="0" smtClean="0"/>
              <a:t> </a:t>
            </a:r>
            <a:r>
              <a:rPr lang="fr-FR" sz="2400" b="0" dirty="0" err="1" smtClean="0"/>
              <a:t>suggest</a:t>
            </a:r>
            <a:r>
              <a:rPr lang="fr-FR" sz="2400" b="0" dirty="0" smtClean="0"/>
              <a:t> </a:t>
            </a:r>
            <a:r>
              <a:rPr lang="fr-FR" sz="2400" b="0" dirty="0" err="1" smtClean="0"/>
              <a:t>some</a:t>
            </a:r>
            <a:r>
              <a:rPr lang="fr-FR" sz="2400" b="0" dirty="0" smtClean="0"/>
              <a:t> ‘tangents’… </a:t>
            </a:r>
            <a:endParaRPr lang="fr-FR" sz="2400" b="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2520280" cy="168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se1.mm.bing.net/th?&amp;id=OIP.M9ba6e7384e350358bebacf81bb5ce555o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42971"/>
            <a:ext cx="2425452" cy="1633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se3.mm.bing.net/th?id=OIP.M28cd6910b31b42c4597887e15c73516co0&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85293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se1.mm.bing.net/th?&amp;id=OIP.M346963506823cd7cc28e96afd9e24d21o0&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245091"/>
            <a:ext cx="2088232" cy="2437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tse1.mm.bing.net/th?id=OIP.Mded016843f9d1d242bd491e9ab8a4d77H0&amp;w=128&amp;h=100&amp;c=7&amp;rs=1&amp;qlt=90&amp;pid=3.1&amp;r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89" y="4076110"/>
            <a:ext cx="2674167" cy="208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4325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748464" cy="1143000"/>
          </a:xfrm>
        </p:spPr>
        <p:txBody>
          <a:bodyPr/>
          <a:lstStyle/>
          <a:p>
            <a:r>
              <a:rPr lang="en-AU" sz="3200" dirty="0" smtClean="0"/>
              <a:t>Discussion: </a:t>
            </a:r>
            <a:r>
              <a:rPr lang="en-AU" sz="3200" b="0" dirty="0" smtClean="0"/>
              <a:t>Managing the new curriculum</a:t>
            </a:r>
            <a:endParaRPr lang="en-AU" sz="2800" b="0" dirty="0"/>
          </a:p>
        </p:txBody>
      </p:sp>
      <p:sp>
        <p:nvSpPr>
          <p:cNvPr id="3" name="Content Placeholder 2"/>
          <p:cNvSpPr>
            <a:spLocks noGrp="1"/>
          </p:cNvSpPr>
          <p:nvPr>
            <p:ph idx="1"/>
          </p:nvPr>
        </p:nvSpPr>
        <p:spPr>
          <a:xfrm>
            <a:off x="571472" y="1916832"/>
            <a:ext cx="8358246" cy="4584002"/>
          </a:xfrm>
        </p:spPr>
        <p:txBody>
          <a:bodyPr/>
          <a:lstStyle/>
          <a:p>
            <a:pPr algn="ctr">
              <a:buFont typeface="Arial" panose="020B0604020202020204" pitchFamily="34" charset="0"/>
              <a:buChar char="•"/>
            </a:pPr>
            <a:r>
              <a:rPr lang="en-AU" sz="5400" b="0" dirty="0" smtClean="0"/>
              <a:t>What works now?</a:t>
            </a:r>
          </a:p>
          <a:p>
            <a:pPr algn="ctr">
              <a:buFont typeface="Arial" panose="020B0604020202020204" pitchFamily="34" charset="0"/>
              <a:buChar char="•"/>
            </a:pPr>
            <a:r>
              <a:rPr lang="en-AU" sz="5400" b="0" dirty="0" smtClean="0"/>
              <a:t>What will be different?</a:t>
            </a:r>
          </a:p>
          <a:p>
            <a:pPr algn="ctr">
              <a:buFont typeface="Arial" panose="020B0604020202020204" pitchFamily="34" charset="0"/>
              <a:buChar char="•"/>
            </a:pPr>
            <a:r>
              <a:rPr lang="en-AU" sz="5400" b="0" dirty="0" smtClean="0"/>
              <a:t>What are the main issues in schools? Solutions?</a:t>
            </a:r>
            <a:endParaRPr lang="en-AU" sz="5400" dirty="0" smtClean="0"/>
          </a:p>
        </p:txBody>
      </p:sp>
    </p:spTree>
    <p:extLst>
      <p:ext uri="{BB962C8B-B14F-4D97-AF65-F5344CB8AC3E}">
        <p14:creationId xmlns:p14="http://schemas.microsoft.com/office/powerpoint/2010/main" val="328921737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659160"/>
          </a:xfrm>
        </p:spPr>
        <p:txBody>
          <a:bodyPr/>
          <a:lstStyle/>
          <a:p>
            <a:r>
              <a:rPr lang="en-US" sz="3600" dirty="0" smtClean="0"/>
              <a:t>Logbook</a:t>
            </a:r>
            <a:endParaRPr lang="en-US" sz="3600" dirty="0"/>
          </a:p>
        </p:txBody>
      </p:sp>
      <p:sp>
        <p:nvSpPr>
          <p:cNvPr id="3" name="Content Placeholder 2"/>
          <p:cNvSpPr>
            <a:spLocks noGrp="1"/>
          </p:cNvSpPr>
          <p:nvPr>
            <p:ph idx="1"/>
          </p:nvPr>
        </p:nvSpPr>
        <p:spPr>
          <a:xfrm>
            <a:off x="467544" y="1196752"/>
            <a:ext cx="8352928" cy="5328592"/>
          </a:xfrm>
        </p:spPr>
        <p:txBody>
          <a:bodyPr/>
          <a:lstStyle/>
          <a:p>
            <a:r>
              <a:rPr lang="en-US" sz="2400" dirty="0" smtClean="0"/>
              <a:t>Mandated across Units 1-4</a:t>
            </a:r>
          </a:p>
          <a:p>
            <a:r>
              <a:rPr lang="en-US" sz="2400" dirty="0" smtClean="0"/>
              <a:t>Content </a:t>
            </a:r>
            <a:r>
              <a:rPr lang="en-US" sz="2400" dirty="0"/>
              <a:t>may </a:t>
            </a:r>
            <a:r>
              <a:rPr lang="en-US" sz="2400" dirty="0" smtClean="0"/>
              <a:t>include:</a:t>
            </a:r>
          </a:p>
          <a:p>
            <a:pPr marL="0" indent="0">
              <a:buNone/>
            </a:pPr>
            <a:r>
              <a:rPr lang="en-US" sz="2400" dirty="0" smtClean="0"/>
              <a:t>experimental </a:t>
            </a:r>
            <a:r>
              <a:rPr lang="en-US" sz="2400" dirty="0"/>
              <a:t>results, research notes, simulation outcomes, visual presentations, field trips, photographs and other images, demonstration summaries and database </a:t>
            </a:r>
            <a:r>
              <a:rPr lang="en-US" sz="2400" dirty="0" smtClean="0"/>
              <a:t>extract</a:t>
            </a:r>
          </a:p>
          <a:p>
            <a:r>
              <a:rPr lang="en-US" sz="2400" dirty="0" smtClean="0"/>
              <a:t>May </a:t>
            </a:r>
            <a:r>
              <a:rPr lang="en-US" sz="2400" dirty="0"/>
              <a:t>be electronic or paper </a:t>
            </a:r>
            <a:r>
              <a:rPr lang="en-US" sz="2400" dirty="0" smtClean="0"/>
              <a:t>copy: e-files/ notebook/  folder/ scrapbook/  section in folder/  duplicate book</a:t>
            </a:r>
          </a:p>
          <a:p>
            <a:r>
              <a:rPr lang="en-US" sz="2400" dirty="0" smtClean="0"/>
              <a:t>Does not need to be ‘formally’ presented </a:t>
            </a:r>
            <a:endParaRPr lang="en-US" sz="2400" dirty="0"/>
          </a:p>
          <a:p>
            <a:r>
              <a:rPr lang="en-US" sz="2400" dirty="0" smtClean="0"/>
              <a:t>Use for record, authentication and assessment purposes </a:t>
            </a:r>
          </a:p>
          <a:p>
            <a:r>
              <a:rPr lang="en-US" sz="2400" dirty="0" smtClean="0"/>
              <a:t>Entries should be dated and in chronological order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scientific posters</a:t>
            </a:r>
            <a:endParaRPr lang="en-US" dirty="0"/>
          </a:p>
        </p:txBody>
      </p:sp>
      <p:sp>
        <p:nvSpPr>
          <p:cNvPr id="3" name="Content Placeholder 2"/>
          <p:cNvSpPr>
            <a:spLocks noGrp="1"/>
          </p:cNvSpPr>
          <p:nvPr>
            <p:ph idx="1"/>
          </p:nvPr>
        </p:nvSpPr>
        <p:spPr>
          <a:xfrm>
            <a:off x="428596" y="1643050"/>
            <a:ext cx="8429684" cy="4450246"/>
          </a:xfrm>
        </p:spPr>
        <p:txBody>
          <a:bodyPr/>
          <a:lstStyle/>
          <a:p>
            <a:r>
              <a:rPr lang="en-US" sz="2400" dirty="0" smtClean="0"/>
              <a:t>In Victorian schools - for example, Science Talent Search, and Year 7 to 10 presentations</a:t>
            </a:r>
          </a:p>
          <a:p>
            <a:r>
              <a:rPr lang="en-US" sz="2400" dirty="0" smtClean="0"/>
              <a:t>Student entry into tertiary courses/ work experience/ part-time employment </a:t>
            </a:r>
          </a:p>
          <a:p>
            <a:r>
              <a:rPr lang="en-US" sz="2400" dirty="0" smtClean="0"/>
              <a:t>In international schools -  Singapore, USA – ‘science fairs’, competitions</a:t>
            </a:r>
          </a:p>
          <a:p>
            <a:r>
              <a:rPr lang="en-US" sz="2400" dirty="0" smtClean="0"/>
              <a:t>At tertiary institutions - research presentations</a:t>
            </a:r>
          </a:p>
          <a:p>
            <a:r>
              <a:rPr lang="en-US" sz="2400" dirty="0" smtClean="0"/>
              <a:t>At professional science conferences – trend towards minimal keynotes and rest being poster presentations, including an oral component – focus on science communication (concise)</a:t>
            </a:r>
            <a:endParaRPr lang="en-US" sz="24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04"/>
            <a:ext cx="7772400" cy="857256"/>
          </a:xfrm>
        </p:spPr>
        <p:txBody>
          <a:bodyPr/>
          <a:lstStyle/>
          <a:p>
            <a:r>
              <a:rPr lang="en-US" dirty="0" smtClean="0"/>
              <a:t>Scientific poster</a:t>
            </a:r>
            <a:endParaRPr lang="en-US" dirty="0"/>
          </a:p>
        </p:txBody>
      </p:sp>
      <p:sp>
        <p:nvSpPr>
          <p:cNvPr id="3" name="Content Placeholder 2"/>
          <p:cNvSpPr>
            <a:spLocks noGrp="1"/>
          </p:cNvSpPr>
          <p:nvPr>
            <p:ph idx="1"/>
          </p:nvPr>
        </p:nvSpPr>
        <p:spPr>
          <a:xfrm>
            <a:off x="683568" y="1340768"/>
            <a:ext cx="7772400" cy="4514864"/>
          </a:xfrm>
        </p:spPr>
        <p:txBody>
          <a:bodyPr/>
          <a:lstStyle/>
          <a:p>
            <a:pPr>
              <a:buNone/>
            </a:pPr>
            <a:r>
              <a:rPr lang="en-GB" sz="4000" u="sng" dirty="0" smtClean="0"/>
              <a:t>Section</a:t>
            </a:r>
            <a:endParaRPr lang="en-US" sz="4000" u="sng" dirty="0" smtClean="0"/>
          </a:p>
          <a:p>
            <a:r>
              <a:rPr lang="en-GB" dirty="0" smtClean="0"/>
              <a:t> Title</a:t>
            </a:r>
            <a:endParaRPr lang="en-US" dirty="0" smtClean="0"/>
          </a:p>
          <a:p>
            <a:r>
              <a:rPr lang="en-GB" dirty="0" smtClean="0"/>
              <a:t> Introduction</a:t>
            </a:r>
            <a:endParaRPr lang="en-US" dirty="0" smtClean="0"/>
          </a:p>
          <a:p>
            <a:r>
              <a:rPr lang="en-GB" dirty="0" smtClean="0"/>
              <a:t> Methodology</a:t>
            </a:r>
            <a:endParaRPr lang="en-US" dirty="0" smtClean="0"/>
          </a:p>
          <a:p>
            <a:r>
              <a:rPr lang="en-GB" dirty="0" smtClean="0"/>
              <a:t> Results</a:t>
            </a:r>
            <a:endParaRPr lang="en-US" dirty="0" smtClean="0"/>
          </a:p>
          <a:p>
            <a:r>
              <a:rPr lang="en-GB" dirty="0" smtClean="0"/>
              <a:t> Discussion</a:t>
            </a:r>
            <a:endParaRPr lang="en-US" dirty="0" smtClean="0"/>
          </a:p>
          <a:p>
            <a:r>
              <a:rPr lang="en-GB" dirty="0" smtClean="0"/>
              <a:t> Conclusion</a:t>
            </a:r>
            <a:endParaRPr lang="en-US" dirty="0" smtClean="0"/>
          </a:p>
          <a:p>
            <a:r>
              <a:rPr lang="en-US" dirty="0" smtClean="0"/>
              <a:t> Acknowledgments and references</a:t>
            </a:r>
          </a:p>
          <a:p>
            <a:pPr>
              <a:buNone/>
            </a:pP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31168"/>
          </a:xfrm>
        </p:spPr>
        <p:txBody>
          <a:bodyPr/>
          <a:lstStyle/>
          <a:p>
            <a:r>
              <a:rPr lang="en-AU" dirty="0" smtClean="0"/>
              <a:t>VCAA poster template</a:t>
            </a:r>
            <a:endParaRPr lang="en-AU" dirty="0"/>
          </a:p>
        </p:txBody>
      </p:sp>
      <p:pic>
        <p:nvPicPr>
          <p:cNvPr id="4" name="Content Placeholder 3"/>
          <p:cNvPicPr>
            <a:picLocks noGrp="1"/>
          </p:cNvPicPr>
          <p:nvPr>
            <p:ph idx="1"/>
          </p:nvPr>
        </p:nvPicPr>
        <p:blipFill>
          <a:blip r:embed="rId2"/>
          <a:stretch>
            <a:fillRect/>
          </a:stretch>
        </p:blipFill>
        <p:spPr>
          <a:xfrm>
            <a:off x="539552" y="1340768"/>
            <a:ext cx="8136904" cy="4602832"/>
          </a:xfrm>
          <a:prstGeom prst="rect">
            <a:avLst/>
          </a:prstGeom>
        </p:spPr>
      </p:pic>
    </p:spTree>
    <p:extLst>
      <p:ext uri="{BB962C8B-B14F-4D97-AF65-F5344CB8AC3E}">
        <p14:creationId xmlns:p14="http://schemas.microsoft.com/office/powerpoint/2010/main" val="41884374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414" y="332656"/>
            <a:ext cx="7772400" cy="890574"/>
          </a:xfrm>
        </p:spPr>
        <p:txBody>
          <a:bodyPr/>
          <a:lstStyle/>
          <a:p>
            <a:r>
              <a:rPr lang="en-AU" dirty="0" smtClean="0"/>
              <a:t>Scientific poster templates</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5844" y="1340768"/>
            <a:ext cx="6049766" cy="377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034" y="1428736"/>
            <a:ext cx="1800200" cy="3785652"/>
          </a:xfrm>
          <a:prstGeom prst="rect">
            <a:avLst/>
          </a:prstGeom>
          <a:noFill/>
        </p:spPr>
        <p:txBody>
          <a:bodyPr wrap="square" rtlCol="0">
            <a:spAutoFit/>
          </a:bodyPr>
          <a:lstStyle/>
          <a:p>
            <a:pPr algn="r"/>
            <a:r>
              <a:rPr lang="en-AU" sz="2000" dirty="0" smtClean="0"/>
              <a:t>A number of scientific poster templates are available free-of-charge on the internet. Some include handy tips.</a:t>
            </a:r>
            <a:endParaRPr lang="en-AU" sz="2000" dirty="0"/>
          </a:p>
        </p:txBody>
      </p:sp>
      <p:sp>
        <p:nvSpPr>
          <p:cNvPr id="5" name="TextBox 4"/>
          <p:cNvSpPr txBox="1"/>
          <p:nvPr/>
        </p:nvSpPr>
        <p:spPr>
          <a:xfrm>
            <a:off x="2857488" y="5214950"/>
            <a:ext cx="5786478" cy="338554"/>
          </a:xfrm>
          <a:prstGeom prst="rect">
            <a:avLst/>
          </a:prstGeom>
          <a:noFill/>
        </p:spPr>
        <p:txBody>
          <a:bodyPr wrap="square" rtlCol="0">
            <a:spAutoFit/>
          </a:bodyPr>
          <a:lstStyle/>
          <a:p>
            <a:r>
              <a:rPr lang="en-AU" sz="1600" b="1" dirty="0">
                <a:hlinkClick r:id="rId3"/>
              </a:rPr>
              <a:t>http://</a:t>
            </a:r>
            <a:r>
              <a:rPr lang="en-AU" sz="1600" b="1" dirty="0" smtClean="0">
                <a:hlinkClick r:id="rId3"/>
              </a:rPr>
              <a:t>colinpurrington.com/tips/poster-design</a:t>
            </a:r>
            <a:endParaRPr lang="en-AU" sz="1600" b="1" dirty="0" smtClean="0"/>
          </a:p>
        </p:txBody>
      </p:sp>
      <p:sp>
        <p:nvSpPr>
          <p:cNvPr id="6" name="TextBox 5"/>
          <p:cNvSpPr txBox="1"/>
          <p:nvPr/>
        </p:nvSpPr>
        <p:spPr>
          <a:xfrm>
            <a:off x="642878" y="5596117"/>
            <a:ext cx="8501122" cy="1138773"/>
          </a:xfrm>
          <a:prstGeom prst="rect">
            <a:avLst/>
          </a:prstGeom>
          <a:noFill/>
        </p:spPr>
        <p:txBody>
          <a:bodyPr wrap="square" rtlCol="0">
            <a:spAutoFit/>
          </a:bodyPr>
          <a:lstStyle/>
          <a:p>
            <a:r>
              <a:rPr lang="en-US" sz="2000" dirty="0" smtClean="0"/>
              <a:t>A site that offers multiple formats is at:  </a:t>
            </a:r>
            <a:r>
              <a:rPr lang="en-AU" sz="1600" dirty="0" smtClean="0"/>
              <a:t>http://www.posterpresentations.com/html/free_poster_templates.html</a:t>
            </a:r>
          </a:p>
          <a:p>
            <a:endParaRPr lang="en-US" sz="1600" dirty="0" smtClean="0"/>
          </a:p>
          <a:p>
            <a:r>
              <a:rPr lang="en-US" sz="1600" dirty="0" smtClean="0"/>
              <a:t> </a:t>
            </a:r>
            <a:endParaRPr lang="en-US" sz="1600" dirty="0"/>
          </a:p>
        </p:txBody>
      </p:sp>
    </p:spTree>
    <p:extLst>
      <p:ext uri="{BB962C8B-B14F-4D97-AF65-F5344CB8AC3E}">
        <p14:creationId xmlns:p14="http://schemas.microsoft.com/office/powerpoint/2010/main" val="22749133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Evolution of Victorian Curriculum</a:t>
            </a:r>
            <a:endParaRPr lang="en-AU" dirty="0"/>
          </a:p>
        </p:txBody>
      </p:sp>
      <p:sp>
        <p:nvSpPr>
          <p:cNvPr id="8" name="Oval 7"/>
          <p:cNvSpPr/>
          <p:nvPr/>
        </p:nvSpPr>
        <p:spPr bwMode="auto">
          <a:xfrm>
            <a:off x="179512" y="2454524"/>
            <a:ext cx="1215752" cy="71169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9" name="Oval 8"/>
          <p:cNvSpPr/>
          <p:nvPr/>
        </p:nvSpPr>
        <p:spPr bwMode="auto">
          <a:xfrm>
            <a:off x="3127462" y="2474665"/>
            <a:ext cx="1215752" cy="711696"/>
          </a:xfrm>
          <a:prstGeom prst="ellipse">
            <a:avLst/>
          </a:prstGeom>
          <a:solidFill>
            <a:srgbClr val="FF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0" name="Oval 9"/>
          <p:cNvSpPr/>
          <p:nvPr/>
        </p:nvSpPr>
        <p:spPr bwMode="auto">
          <a:xfrm>
            <a:off x="1691680" y="2474665"/>
            <a:ext cx="1215752" cy="711696"/>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1" name="Oval 10"/>
          <p:cNvSpPr/>
          <p:nvPr/>
        </p:nvSpPr>
        <p:spPr bwMode="auto">
          <a:xfrm>
            <a:off x="6158623" y="2499689"/>
            <a:ext cx="1215752" cy="711696"/>
          </a:xfrm>
          <a:prstGeom prst="ellipse">
            <a:avLst/>
          </a:prstGeom>
          <a:solidFill>
            <a:srgbClr val="75AEC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2" name="Oval 11"/>
          <p:cNvSpPr/>
          <p:nvPr/>
        </p:nvSpPr>
        <p:spPr bwMode="auto">
          <a:xfrm>
            <a:off x="4646455" y="2485380"/>
            <a:ext cx="1215752" cy="711696"/>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3" name="Oval 12"/>
          <p:cNvSpPr/>
          <p:nvPr/>
        </p:nvSpPr>
        <p:spPr bwMode="auto">
          <a:xfrm>
            <a:off x="7668344" y="2478485"/>
            <a:ext cx="1215752" cy="711696"/>
          </a:xfrm>
          <a:prstGeom prst="ellipse">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4" name="Isosceles Triangle 13"/>
          <p:cNvSpPr/>
          <p:nvPr/>
        </p:nvSpPr>
        <p:spPr bwMode="auto">
          <a:xfrm>
            <a:off x="5237311" y="4221088"/>
            <a:ext cx="1656184" cy="1224136"/>
          </a:xfrm>
          <a:prstGeom prst="triangle">
            <a:avLst>
              <a:gd name="adj" fmla="val 51700"/>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15" name="TextBox 14"/>
          <p:cNvSpPr txBox="1"/>
          <p:nvPr/>
        </p:nvSpPr>
        <p:spPr>
          <a:xfrm>
            <a:off x="251520" y="2658782"/>
            <a:ext cx="1143744" cy="261610"/>
          </a:xfrm>
          <a:prstGeom prst="rect">
            <a:avLst/>
          </a:prstGeom>
          <a:noFill/>
        </p:spPr>
        <p:txBody>
          <a:bodyPr wrap="square" rtlCol="0">
            <a:spAutoFit/>
          </a:bodyPr>
          <a:lstStyle/>
          <a:p>
            <a:pPr algn="ctr"/>
            <a:r>
              <a:rPr lang="en-AU" sz="1100" dirty="0" smtClean="0"/>
              <a:t>Frameworks</a:t>
            </a:r>
            <a:endParaRPr lang="en-AU" sz="1100" dirty="0"/>
          </a:p>
        </p:txBody>
      </p:sp>
      <p:sp>
        <p:nvSpPr>
          <p:cNvPr id="16" name="TextBox 15"/>
          <p:cNvSpPr txBox="1"/>
          <p:nvPr/>
        </p:nvSpPr>
        <p:spPr>
          <a:xfrm>
            <a:off x="1979712" y="2655482"/>
            <a:ext cx="720080" cy="400110"/>
          </a:xfrm>
          <a:prstGeom prst="rect">
            <a:avLst/>
          </a:prstGeom>
          <a:noFill/>
        </p:spPr>
        <p:txBody>
          <a:bodyPr wrap="square" rtlCol="0">
            <a:spAutoFit/>
          </a:bodyPr>
          <a:lstStyle/>
          <a:p>
            <a:r>
              <a:rPr lang="en-AU" sz="2000" dirty="0" smtClean="0"/>
              <a:t>CSF</a:t>
            </a:r>
            <a:endParaRPr lang="en-AU" sz="2000" dirty="0"/>
          </a:p>
        </p:txBody>
      </p:sp>
      <p:sp>
        <p:nvSpPr>
          <p:cNvPr id="17" name="TextBox 16"/>
          <p:cNvSpPr txBox="1"/>
          <p:nvPr/>
        </p:nvSpPr>
        <p:spPr>
          <a:xfrm>
            <a:off x="3275856" y="2630458"/>
            <a:ext cx="1067358" cy="400110"/>
          </a:xfrm>
          <a:prstGeom prst="rect">
            <a:avLst/>
          </a:prstGeom>
          <a:noFill/>
        </p:spPr>
        <p:txBody>
          <a:bodyPr wrap="square" rtlCol="0">
            <a:spAutoFit/>
          </a:bodyPr>
          <a:lstStyle/>
          <a:p>
            <a:r>
              <a:rPr lang="en-AU" sz="2000" dirty="0" smtClean="0"/>
              <a:t>CSF II</a:t>
            </a:r>
            <a:endParaRPr lang="en-AU" sz="2000" dirty="0"/>
          </a:p>
        </p:txBody>
      </p:sp>
      <p:sp>
        <p:nvSpPr>
          <p:cNvPr id="18" name="TextBox 17"/>
          <p:cNvSpPr txBox="1"/>
          <p:nvPr/>
        </p:nvSpPr>
        <p:spPr>
          <a:xfrm>
            <a:off x="4796347" y="2635903"/>
            <a:ext cx="792088" cy="369332"/>
          </a:xfrm>
          <a:prstGeom prst="rect">
            <a:avLst/>
          </a:prstGeom>
          <a:noFill/>
        </p:spPr>
        <p:txBody>
          <a:bodyPr wrap="square" rtlCol="0">
            <a:spAutoFit/>
          </a:bodyPr>
          <a:lstStyle/>
          <a:p>
            <a:r>
              <a:rPr lang="en-AU" sz="1800" dirty="0" smtClean="0"/>
              <a:t>VELS</a:t>
            </a:r>
            <a:endParaRPr lang="en-AU" sz="1800" dirty="0"/>
          </a:p>
        </p:txBody>
      </p:sp>
      <p:sp>
        <p:nvSpPr>
          <p:cNvPr id="19" name="TextBox 18"/>
          <p:cNvSpPr txBox="1"/>
          <p:nvPr/>
        </p:nvSpPr>
        <p:spPr>
          <a:xfrm>
            <a:off x="6158623" y="2649667"/>
            <a:ext cx="1215752" cy="369332"/>
          </a:xfrm>
          <a:prstGeom prst="rect">
            <a:avLst/>
          </a:prstGeom>
          <a:noFill/>
        </p:spPr>
        <p:txBody>
          <a:bodyPr wrap="square" rtlCol="0">
            <a:spAutoFit/>
          </a:bodyPr>
          <a:lstStyle/>
          <a:p>
            <a:r>
              <a:rPr lang="en-AU" sz="1800" dirty="0" smtClean="0"/>
              <a:t>AusVELS</a:t>
            </a:r>
            <a:endParaRPr lang="en-AU" sz="1800" dirty="0"/>
          </a:p>
        </p:txBody>
      </p:sp>
      <p:sp>
        <p:nvSpPr>
          <p:cNvPr id="20" name="TextBox 19"/>
          <p:cNvSpPr txBox="1"/>
          <p:nvPr/>
        </p:nvSpPr>
        <p:spPr>
          <a:xfrm>
            <a:off x="7739294" y="2659016"/>
            <a:ext cx="1073852" cy="430887"/>
          </a:xfrm>
          <a:prstGeom prst="rect">
            <a:avLst/>
          </a:prstGeom>
          <a:noFill/>
        </p:spPr>
        <p:txBody>
          <a:bodyPr wrap="square" rtlCol="0">
            <a:spAutoFit/>
          </a:bodyPr>
          <a:lstStyle/>
          <a:p>
            <a:pPr algn="ctr"/>
            <a:r>
              <a:rPr lang="en-AU" sz="1100" dirty="0" smtClean="0"/>
              <a:t>Victorian Curriculum</a:t>
            </a:r>
            <a:endParaRPr lang="en-AU" sz="1100" dirty="0"/>
          </a:p>
        </p:txBody>
      </p:sp>
      <p:sp>
        <p:nvSpPr>
          <p:cNvPr id="21" name="TextBox 20"/>
          <p:cNvSpPr txBox="1"/>
          <p:nvPr/>
        </p:nvSpPr>
        <p:spPr>
          <a:xfrm>
            <a:off x="5670750" y="4790950"/>
            <a:ext cx="975746" cy="415498"/>
          </a:xfrm>
          <a:prstGeom prst="rect">
            <a:avLst/>
          </a:prstGeom>
          <a:noFill/>
        </p:spPr>
        <p:txBody>
          <a:bodyPr wrap="square" rtlCol="0">
            <a:spAutoFit/>
          </a:bodyPr>
          <a:lstStyle/>
          <a:p>
            <a:r>
              <a:rPr lang="en-AU" sz="1050" dirty="0" smtClean="0">
                <a:solidFill>
                  <a:schemeClr val="bg1"/>
                </a:solidFill>
              </a:rPr>
              <a:t>Australian Curriculum</a:t>
            </a:r>
            <a:endParaRPr lang="en-AU" sz="1050" dirty="0">
              <a:solidFill>
                <a:schemeClr val="bg1"/>
              </a:solidFill>
            </a:endParaRPr>
          </a:p>
        </p:txBody>
      </p:sp>
      <p:sp>
        <p:nvSpPr>
          <p:cNvPr id="22" name="Right Arrow 21"/>
          <p:cNvSpPr/>
          <p:nvPr/>
        </p:nvSpPr>
        <p:spPr bwMode="auto">
          <a:xfrm>
            <a:off x="1395264" y="2703386"/>
            <a:ext cx="296416" cy="23436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3" name="Right Arrow 22"/>
          <p:cNvSpPr/>
          <p:nvPr/>
        </p:nvSpPr>
        <p:spPr bwMode="auto">
          <a:xfrm>
            <a:off x="2873656" y="2724045"/>
            <a:ext cx="296416" cy="23436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4" name="Right Arrow 23"/>
          <p:cNvSpPr/>
          <p:nvPr/>
        </p:nvSpPr>
        <p:spPr bwMode="auto">
          <a:xfrm>
            <a:off x="4350039" y="2724045"/>
            <a:ext cx="296416" cy="23436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5" name="Right Arrow 24"/>
          <p:cNvSpPr/>
          <p:nvPr/>
        </p:nvSpPr>
        <p:spPr bwMode="auto">
          <a:xfrm>
            <a:off x="5862207" y="2733477"/>
            <a:ext cx="296416" cy="23436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6" name="Right Arrow 25"/>
          <p:cNvSpPr/>
          <p:nvPr/>
        </p:nvSpPr>
        <p:spPr bwMode="auto">
          <a:xfrm>
            <a:off x="7398085" y="2769284"/>
            <a:ext cx="296416" cy="23436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7" name="Up Arrow 26"/>
          <p:cNvSpPr/>
          <p:nvPr/>
        </p:nvSpPr>
        <p:spPr bwMode="auto">
          <a:xfrm>
            <a:off x="5825348" y="3055593"/>
            <a:ext cx="474843" cy="114322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8" name="Cloud Callout 27"/>
          <p:cNvSpPr/>
          <p:nvPr/>
        </p:nvSpPr>
        <p:spPr bwMode="auto">
          <a:xfrm>
            <a:off x="327720" y="4581128"/>
            <a:ext cx="1363960" cy="1158330"/>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29" name="Oval Callout 28"/>
          <p:cNvSpPr/>
          <p:nvPr/>
        </p:nvSpPr>
        <p:spPr bwMode="auto">
          <a:xfrm>
            <a:off x="2107464" y="4558698"/>
            <a:ext cx="914400" cy="1203189"/>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30" name="Rectangular Callout 29"/>
          <p:cNvSpPr/>
          <p:nvPr/>
        </p:nvSpPr>
        <p:spPr bwMode="auto">
          <a:xfrm>
            <a:off x="3491880" y="4790950"/>
            <a:ext cx="1010559" cy="786914"/>
          </a:xfrm>
          <a:prstGeom prst="wedgeRectCallout">
            <a:avLst>
              <a:gd name="adj1" fmla="val -1073"/>
              <a:gd name="adj2" fmla="val 8460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Verdana" pitchFamily="34" charset="0"/>
            </a:endParaRPr>
          </a:p>
        </p:txBody>
      </p:sp>
      <p:sp>
        <p:nvSpPr>
          <p:cNvPr id="31" name="TextBox 30"/>
          <p:cNvSpPr txBox="1"/>
          <p:nvPr/>
        </p:nvSpPr>
        <p:spPr>
          <a:xfrm>
            <a:off x="237630" y="5949280"/>
            <a:ext cx="4408825" cy="369332"/>
          </a:xfrm>
          <a:prstGeom prst="rect">
            <a:avLst/>
          </a:prstGeom>
          <a:solidFill>
            <a:srgbClr val="75AEC7"/>
          </a:solidFill>
          <a:ln w="19050">
            <a:solidFill>
              <a:schemeClr val="tx1"/>
            </a:solidFill>
          </a:ln>
        </p:spPr>
        <p:txBody>
          <a:bodyPr wrap="square" rtlCol="0">
            <a:spAutoFit/>
          </a:bodyPr>
          <a:lstStyle/>
          <a:p>
            <a:pPr algn="ctr"/>
            <a:r>
              <a:rPr lang="en-AU" sz="1800" dirty="0" smtClean="0"/>
              <a:t>International curriculum frameworks</a:t>
            </a:r>
            <a:endParaRPr lang="en-AU" sz="1800" dirty="0"/>
          </a:p>
        </p:txBody>
      </p:sp>
      <p:sp>
        <p:nvSpPr>
          <p:cNvPr id="32" name="TextBox 31"/>
          <p:cNvSpPr txBox="1"/>
          <p:nvPr/>
        </p:nvSpPr>
        <p:spPr>
          <a:xfrm>
            <a:off x="2339752" y="4833156"/>
            <a:ext cx="682112" cy="461665"/>
          </a:xfrm>
          <a:prstGeom prst="rect">
            <a:avLst/>
          </a:prstGeom>
          <a:noFill/>
        </p:spPr>
        <p:txBody>
          <a:bodyPr wrap="square" rtlCol="0">
            <a:spAutoFit/>
          </a:bodyPr>
          <a:lstStyle/>
          <a:p>
            <a:r>
              <a:rPr lang="en-AU" dirty="0" smtClean="0"/>
              <a:t>IB</a:t>
            </a:r>
            <a:endParaRPr lang="en-AU" dirty="0"/>
          </a:p>
        </p:txBody>
      </p:sp>
      <p:sp>
        <p:nvSpPr>
          <p:cNvPr id="33" name="TextBox 32"/>
          <p:cNvSpPr txBox="1"/>
          <p:nvPr/>
        </p:nvSpPr>
        <p:spPr>
          <a:xfrm>
            <a:off x="539552" y="4959540"/>
            <a:ext cx="1152128" cy="276999"/>
          </a:xfrm>
          <a:prstGeom prst="rect">
            <a:avLst/>
          </a:prstGeom>
          <a:noFill/>
        </p:spPr>
        <p:txBody>
          <a:bodyPr wrap="square" rtlCol="0">
            <a:spAutoFit/>
          </a:bodyPr>
          <a:lstStyle/>
          <a:p>
            <a:r>
              <a:rPr lang="en-AU" sz="1200" dirty="0" smtClean="0"/>
              <a:t>Montessori</a:t>
            </a:r>
            <a:endParaRPr lang="en-AU" sz="1200" dirty="0"/>
          </a:p>
        </p:txBody>
      </p:sp>
      <p:sp>
        <p:nvSpPr>
          <p:cNvPr id="34" name="TextBox 33"/>
          <p:cNvSpPr txBox="1"/>
          <p:nvPr/>
        </p:nvSpPr>
        <p:spPr>
          <a:xfrm>
            <a:off x="3529979" y="4914060"/>
            <a:ext cx="934359" cy="584775"/>
          </a:xfrm>
          <a:prstGeom prst="rect">
            <a:avLst/>
          </a:prstGeom>
          <a:noFill/>
        </p:spPr>
        <p:txBody>
          <a:bodyPr wrap="square" rtlCol="0">
            <a:spAutoFit/>
          </a:bodyPr>
          <a:lstStyle/>
          <a:p>
            <a:pPr algn="ctr"/>
            <a:r>
              <a:rPr lang="en-AU" sz="1600" dirty="0" smtClean="0">
                <a:latin typeface="Segoe UI Symbol" panose="020B0502040204020203" pitchFamily="34" charset="0"/>
                <a:ea typeface="Segoe UI Symbol" panose="020B0502040204020203" pitchFamily="34" charset="0"/>
              </a:rPr>
              <a:t>Reggio Emilia</a:t>
            </a:r>
            <a:endParaRPr lang="en-AU" sz="16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9317422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09600"/>
            <a:ext cx="8429684" cy="1143000"/>
          </a:xfrm>
        </p:spPr>
        <p:txBody>
          <a:bodyPr/>
          <a:lstStyle/>
          <a:p>
            <a:r>
              <a:rPr lang="en-US" sz="4000" dirty="0" smtClean="0"/>
              <a:t>Poster authentication strategies</a:t>
            </a:r>
            <a:endParaRPr lang="en-US" sz="4000" dirty="0"/>
          </a:p>
        </p:txBody>
      </p:sp>
      <p:sp>
        <p:nvSpPr>
          <p:cNvPr id="3" name="Content Placeholder 2"/>
          <p:cNvSpPr>
            <a:spLocks noGrp="1"/>
          </p:cNvSpPr>
          <p:nvPr>
            <p:ph idx="1"/>
          </p:nvPr>
        </p:nvSpPr>
        <p:spPr>
          <a:xfrm>
            <a:off x="642910" y="1714488"/>
            <a:ext cx="7772400" cy="4666840"/>
          </a:xfrm>
        </p:spPr>
        <p:txBody>
          <a:bodyPr/>
          <a:lstStyle/>
          <a:p>
            <a:r>
              <a:rPr lang="en-US" sz="2400" dirty="0" smtClean="0"/>
              <a:t>Adopt and/or adapt current authentication strategies for tasks requiring extended experiments and/or practical activity reports</a:t>
            </a:r>
          </a:p>
          <a:p>
            <a:r>
              <a:rPr lang="en-US" sz="2400" dirty="0" smtClean="0"/>
              <a:t>Mark poster sections progressively</a:t>
            </a:r>
          </a:p>
          <a:p>
            <a:r>
              <a:rPr lang="en-US" sz="2400" dirty="0" smtClean="0"/>
              <a:t>Use specific questions about science investigation processes as part of the poster development under test conditions</a:t>
            </a:r>
          </a:p>
          <a:p>
            <a:r>
              <a:rPr lang="en-US" sz="2400" dirty="0" smtClean="0"/>
              <a:t>Logbook with dated entries should correlate to student work on poster</a:t>
            </a:r>
          </a:p>
          <a:p>
            <a:r>
              <a:rPr lang="en-US" sz="2400" dirty="0" smtClean="0"/>
              <a:t>Observed practical procedures in class </a:t>
            </a:r>
          </a:p>
          <a:p>
            <a:r>
              <a:rPr lang="en-US" sz="2400" dirty="0" smtClean="0"/>
              <a:t>Question students about content in specific parts of their poster</a:t>
            </a:r>
            <a:endParaRPr lang="en-US" sz="24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7772400" cy="785818"/>
          </a:xfrm>
        </p:spPr>
        <p:txBody>
          <a:bodyPr/>
          <a:lstStyle/>
          <a:p>
            <a:r>
              <a:rPr lang="en-US" sz="3600" dirty="0" smtClean="0"/>
              <a:t>Poster logistics</a:t>
            </a:r>
            <a:endParaRPr lang="en-US" sz="3600" dirty="0"/>
          </a:p>
        </p:txBody>
      </p:sp>
      <p:sp>
        <p:nvSpPr>
          <p:cNvPr id="3" name="Content Placeholder 2"/>
          <p:cNvSpPr>
            <a:spLocks noGrp="1"/>
          </p:cNvSpPr>
          <p:nvPr>
            <p:ph idx="1"/>
          </p:nvPr>
        </p:nvSpPr>
        <p:spPr>
          <a:xfrm>
            <a:off x="357158" y="1357298"/>
            <a:ext cx="8786842" cy="4857784"/>
          </a:xfrm>
        </p:spPr>
        <p:txBody>
          <a:bodyPr/>
          <a:lstStyle/>
          <a:p>
            <a:r>
              <a:rPr lang="en-US" sz="2000" dirty="0" smtClean="0"/>
              <a:t>No drafts</a:t>
            </a:r>
          </a:p>
          <a:p>
            <a:r>
              <a:rPr lang="en-US" sz="2000" dirty="0" smtClean="0"/>
              <a:t>In Units 1 and 2, a scientific poster may be based on research (library), </a:t>
            </a:r>
            <a:r>
              <a:rPr lang="en-US" sz="2000" dirty="0" err="1" smtClean="0"/>
              <a:t>bioinfomatics</a:t>
            </a:r>
            <a:r>
              <a:rPr lang="en-US" sz="2000" dirty="0" smtClean="0"/>
              <a:t> exercise or primary research</a:t>
            </a:r>
          </a:p>
          <a:p>
            <a:r>
              <a:rPr lang="en-US" sz="2000" dirty="0" smtClean="0"/>
              <a:t>In Unit 3 or 4, or across Units 3 and 4, the poster:</a:t>
            </a:r>
          </a:p>
          <a:p>
            <a:pPr>
              <a:buFontTx/>
              <a:buChar char="-"/>
            </a:pPr>
            <a:r>
              <a:rPr lang="en-US" sz="2000" dirty="0" smtClean="0"/>
              <a:t>must involve collection of primary data</a:t>
            </a:r>
          </a:p>
          <a:p>
            <a:pPr>
              <a:buFontTx/>
              <a:buChar char="-"/>
            </a:pPr>
            <a:r>
              <a:rPr lang="en-US" sz="2000" dirty="0" smtClean="0"/>
              <a:t>must include seven sections of poster template, with acknowledgment of level of guidance</a:t>
            </a:r>
          </a:p>
          <a:p>
            <a:pPr>
              <a:buFontTx/>
              <a:buChar char="-"/>
            </a:pPr>
            <a:r>
              <a:rPr lang="en-US" sz="2000" dirty="0" smtClean="0"/>
              <a:t>may be an extension of a common experiment or fieldwork exercise</a:t>
            </a:r>
          </a:p>
          <a:p>
            <a:pPr>
              <a:buFontTx/>
              <a:buChar char="-"/>
            </a:pPr>
            <a:r>
              <a:rPr lang="en-US" sz="2000" dirty="0" smtClean="0"/>
              <a:t>may be generated by students based on their own research and subject to authentication (use of photos/video…noted in logbook)</a:t>
            </a:r>
          </a:p>
          <a:p>
            <a:pPr>
              <a:buFontTx/>
              <a:buChar char="-"/>
            </a:pPr>
            <a:r>
              <a:rPr lang="en-US" sz="2000" dirty="0" smtClean="0"/>
              <a:t>may be undertaken as a class with students contributing to design</a:t>
            </a:r>
          </a:p>
          <a:p>
            <a:pPr>
              <a:buFontTx/>
              <a:buChar char="-"/>
            </a:pPr>
            <a:r>
              <a:rPr lang="en-US" sz="2000" dirty="0" smtClean="0"/>
              <a:t>may be assessed in stages (if modification required, original marks hold)</a:t>
            </a:r>
          </a:p>
          <a:p>
            <a:pPr>
              <a:buFontTx/>
              <a:buChar char="-"/>
            </a:pPr>
            <a:r>
              <a:rPr lang="en-US" sz="2000" dirty="0" smtClean="0"/>
              <a:t>marks will be moderated against the examination – class rank order important</a:t>
            </a:r>
            <a:endParaRPr lang="en-US" sz="20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029604" cy="947192"/>
          </a:xfrm>
        </p:spPr>
        <p:txBody>
          <a:bodyPr/>
          <a:lstStyle/>
          <a:p>
            <a:r>
              <a:rPr lang="en-AU" sz="3600" dirty="0" smtClean="0"/>
              <a:t>Units 3 and 4 Assessment - internal</a:t>
            </a:r>
            <a:endParaRPr lang="en-AU"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9393476"/>
              </p:ext>
            </p:extLst>
          </p:nvPr>
        </p:nvGraphicFramePr>
        <p:xfrm>
          <a:off x="611560" y="1772816"/>
          <a:ext cx="7772400" cy="3599288"/>
        </p:xfrm>
        <a:graphic>
          <a:graphicData uri="http://schemas.openxmlformats.org/drawingml/2006/table">
            <a:tbl>
              <a:tblPr firstRow="1" bandRow="1">
                <a:tableStyleId>{5C22544A-7EE6-4342-B048-85BDC9FD1C3A}</a:tableStyleId>
              </a:tblPr>
              <a:tblGrid>
                <a:gridCol w="1149896"/>
                <a:gridCol w="1959064"/>
                <a:gridCol w="1554480"/>
                <a:gridCol w="1554480"/>
                <a:gridCol w="1554480"/>
              </a:tblGrid>
              <a:tr h="370840">
                <a:tc>
                  <a:txBody>
                    <a:bodyPr/>
                    <a:lstStyle/>
                    <a:p>
                      <a:pPr algn="ctr"/>
                      <a:r>
                        <a:rPr lang="en-AU" sz="2400" dirty="0" smtClean="0"/>
                        <a:t>Unit</a:t>
                      </a:r>
                      <a:endParaRPr lang="en-AU" sz="2400" dirty="0"/>
                    </a:p>
                  </a:txBody>
                  <a:tcPr/>
                </a:tc>
                <a:tc>
                  <a:txBody>
                    <a:bodyPr/>
                    <a:lstStyle/>
                    <a:p>
                      <a:pPr algn="ctr"/>
                      <a:r>
                        <a:rPr lang="en-AU" sz="2400" dirty="0" smtClean="0"/>
                        <a:t>Outcome</a:t>
                      </a:r>
                      <a:endParaRPr lang="en-AU" sz="2400" dirty="0"/>
                    </a:p>
                  </a:txBody>
                  <a:tcPr/>
                </a:tc>
                <a:tc>
                  <a:txBody>
                    <a:bodyPr/>
                    <a:lstStyle/>
                    <a:p>
                      <a:pPr algn="ctr"/>
                      <a:r>
                        <a:rPr lang="en-AU" sz="2400" dirty="0" smtClean="0"/>
                        <a:t>% study</a:t>
                      </a:r>
                      <a:r>
                        <a:rPr lang="en-AU" sz="2400" baseline="0" dirty="0" smtClean="0"/>
                        <a:t> score</a:t>
                      </a:r>
                      <a:endParaRPr lang="en-AU" sz="2400" dirty="0"/>
                    </a:p>
                  </a:txBody>
                  <a:tcPr/>
                </a:tc>
                <a:tc>
                  <a:txBody>
                    <a:bodyPr/>
                    <a:lstStyle/>
                    <a:p>
                      <a:pPr algn="ctr"/>
                      <a:r>
                        <a:rPr lang="en-AU" sz="2400" dirty="0" smtClean="0"/>
                        <a:t>Unit % study score</a:t>
                      </a:r>
                      <a:endParaRPr lang="en-AU" sz="2400" dirty="0"/>
                    </a:p>
                  </a:txBody>
                  <a:tcPr/>
                </a:tc>
                <a:tc>
                  <a:txBody>
                    <a:bodyPr/>
                    <a:lstStyle/>
                    <a:p>
                      <a:pPr algn="ctr"/>
                      <a:r>
                        <a:rPr lang="en-AU" sz="2400" dirty="0" smtClean="0"/>
                        <a:t>VASS entry marks</a:t>
                      </a:r>
                      <a:endParaRPr lang="en-AU" sz="2400" dirty="0"/>
                    </a:p>
                  </a:txBody>
                  <a:tcPr/>
                </a:tc>
              </a:tr>
              <a:tr h="370840">
                <a:tc rowSpan="2">
                  <a:txBody>
                    <a:bodyPr/>
                    <a:lstStyle/>
                    <a:p>
                      <a:pPr algn="ctr"/>
                      <a:r>
                        <a:rPr lang="en-AU" sz="2400" dirty="0" smtClean="0"/>
                        <a:t>3</a:t>
                      </a:r>
                      <a:endParaRPr lang="en-AU" sz="2400" dirty="0"/>
                    </a:p>
                  </a:txBody>
                  <a:tcPr/>
                </a:tc>
                <a:tc>
                  <a:txBody>
                    <a:bodyPr/>
                    <a:lstStyle/>
                    <a:p>
                      <a:pPr algn="ctr"/>
                      <a:r>
                        <a:rPr lang="en-AU" sz="2400" dirty="0" smtClean="0"/>
                        <a:t>1</a:t>
                      </a:r>
                      <a:endParaRPr lang="en-AU" sz="2400" dirty="0"/>
                    </a:p>
                  </a:txBody>
                  <a:tcPr/>
                </a:tc>
                <a:tc>
                  <a:txBody>
                    <a:bodyPr/>
                    <a:lstStyle/>
                    <a:p>
                      <a:pPr algn="ctr"/>
                      <a:r>
                        <a:rPr lang="en-AU" sz="2400" dirty="0" smtClean="0"/>
                        <a:t>8</a:t>
                      </a:r>
                      <a:endParaRPr lang="en-AU" sz="2400" dirty="0"/>
                    </a:p>
                  </a:txBody>
                  <a:tcPr/>
                </a:tc>
                <a:tc rowSpan="2">
                  <a:txBody>
                    <a:bodyPr/>
                    <a:lstStyle/>
                    <a:p>
                      <a:pPr algn="ctr"/>
                      <a:endParaRPr lang="en-AU" sz="2400" dirty="0" smtClean="0"/>
                    </a:p>
                    <a:p>
                      <a:pPr algn="ctr"/>
                      <a:r>
                        <a:rPr lang="en-AU" sz="2400" dirty="0" smtClean="0"/>
                        <a:t>16</a:t>
                      </a:r>
                      <a:endParaRPr lang="en-AU" sz="2400" dirty="0"/>
                    </a:p>
                  </a:txBody>
                  <a:tcPr/>
                </a:tc>
                <a:tc>
                  <a:txBody>
                    <a:bodyPr/>
                    <a:lstStyle/>
                    <a:p>
                      <a:pPr algn="ctr"/>
                      <a:r>
                        <a:rPr lang="en-AU" sz="2400" dirty="0" smtClean="0"/>
                        <a:t>50</a:t>
                      </a:r>
                      <a:endParaRPr lang="en-AU" sz="2400" dirty="0"/>
                    </a:p>
                  </a:txBody>
                  <a:tcPr/>
                </a:tc>
              </a:tr>
              <a:tr h="581768">
                <a:tc vMerge="1">
                  <a:txBody>
                    <a:bodyPr/>
                    <a:lstStyle/>
                    <a:p>
                      <a:pPr algn="ctr"/>
                      <a:endParaRPr lang="en-AU" sz="2400" dirty="0"/>
                    </a:p>
                  </a:txBody>
                  <a:tcPr/>
                </a:tc>
                <a:tc>
                  <a:txBody>
                    <a:bodyPr/>
                    <a:lstStyle/>
                    <a:p>
                      <a:pPr algn="ctr"/>
                      <a:r>
                        <a:rPr lang="en-AU" sz="2400" dirty="0" smtClean="0"/>
                        <a:t>2</a:t>
                      </a:r>
                      <a:endParaRPr lang="en-AU" sz="2400" dirty="0"/>
                    </a:p>
                  </a:txBody>
                  <a:tcPr/>
                </a:tc>
                <a:tc>
                  <a:txBody>
                    <a:bodyPr/>
                    <a:lstStyle/>
                    <a:p>
                      <a:pPr algn="ctr"/>
                      <a:r>
                        <a:rPr lang="en-AU" sz="2400" dirty="0" smtClean="0"/>
                        <a:t>8</a:t>
                      </a:r>
                      <a:endParaRPr lang="en-AU" sz="2400" dirty="0"/>
                    </a:p>
                  </a:txBody>
                  <a:tcPr/>
                </a:tc>
                <a:tc vMerge="1">
                  <a:txBody>
                    <a:bodyPr/>
                    <a:lstStyle/>
                    <a:p>
                      <a:pPr algn="ctr"/>
                      <a:endParaRPr lang="en-AU" sz="2400" dirty="0"/>
                    </a:p>
                  </a:txBody>
                  <a:tcPr/>
                </a:tc>
                <a:tc>
                  <a:txBody>
                    <a:bodyPr/>
                    <a:lstStyle/>
                    <a:p>
                      <a:pPr algn="ctr"/>
                      <a:r>
                        <a:rPr lang="en-AU" sz="2400" dirty="0" smtClean="0"/>
                        <a:t>50</a:t>
                      </a:r>
                      <a:endParaRPr lang="en-AU" sz="2400" dirty="0"/>
                    </a:p>
                  </a:txBody>
                  <a:tcPr/>
                </a:tc>
              </a:tr>
              <a:tr h="370840">
                <a:tc rowSpan="3">
                  <a:txBody>
                    <a:bodyPr/>
                    <a:lstStyle/>
                    <a:p>
                      <a:pPr algn="ctr"/>
                      <a:r>
                        <a:rPr lang="en-AU" sz="2400" dirty="0" smtClean="0"/>
                        <a:t>4</a:t>
                      </a:r>
                      <a:endParaRPr lang="en-AU" sz="2400" dirty="0"/>
                    </a:p>
                  </a:txBody>
                  <a:tcPr/>
                </a:tc>
                <a:tc>
                  <a:txBody>
                    <a:bodyPr/>
                    <a:lstStyle/>
                    <a:p>
                      <a:pPr algn="ctr"/>
                      <a:r>
                        <a:rPr lang="en-AU" sz="2400" dirty="0" smtClean="0"/>
                        <a:t>1</a:t>
                      </a:r>
                      <a:endParaRPr lang="en-AU" sz="2400" dirty="0"/>
                    </a:p>
                  </a:txBody>
                  <a:tcPr/>
                </a:tc>
                <a:tc>
                  <a:txBody>
                    <a:bodyPr/>
                    <a:lstStyle/>
                    <a:p>
                      <a:pPr algn="ctr"/>
                      <a:r>
                        <a:rPr lang="en-AU" sz="2400" dirty="0" smtClean="0"/>
                        <a:t>8</a:t>
                      </a:r>
                      <a:endParaRPr lang="en-AU" sz="2400" dirty="0"/>
                    </a:p>
                  </a:txBody>
                  <a:tcPr/>
                </a:tc>
                <a:tc rowSpan="3">
                  <a:txBody>
                    <a:bodyPr/>
                    <a:lstStyle/>
                    <a:p>
                      <a:pPr algn="ctr"/>
                      <a:endParaRPr lang="en-AU" sz="2400" dirty="0" smtClean="0"/>
                    </a:p>
                    <a:p>
                      <a:pPr algn="ctr"/>
                      <a:r>
                        <a:rPr lang="en-AU" sz="2400" dirty="0" smtClean="0"/>
                        <a:t>24</a:t>
                      </a:r>
                      <a:endParaRPr lang="en-AU" sz="2400" dirty="0"/>
                    </a:p>
                  </a:txBody>
                  <a:tcPr/>
                </a:tc>
                <a:tc>
                  <a:txBody>
                    <a:bodyPr/>
                    <a:lstStyle/>
                    <a:p>
                      <a:pPr algn="ctr"/>
                      <a:r>
                        <a:rPr lang="en-AU" sz="2400" dirty="0" smtClean="0"/>
                        <a:t>30</a:t>
                      </a:r>
                      <a:endParaRPr lang="en-AU" sz="2400" dirty="0"/>
                    </a:p>
                  </a:txBody>
                  <a:tcPr/>
                </a:tc>
              </a:tr>
              <a:tr h="370840">
                <a:tc vMerge="1">
                  <a:txBody>
                    <a:bodyPr/>
                    <a:lstStyle/>
                    <a:p>
                      <a:pPr algn="ctr"/>
                      <a:endParaRPr lang="en-AU" sz="2400" dirty="0"/>
                    </a:p>
                  </a:txBody>
                  <a:tcPr/>
                </a:tc>
                <a:tc>
                  <a:txBody>
                    <a:bodyPr/>
                    <a:lstStyle/>
                    <a:p>
                      <a:pPr algn="ctr"/>
                      <a:r>
                        <a:rPr lang="en-AU" sz="2400" dirty="0" smtClean="0"/>
                        <a:t>2</a:t>
                      </a:r>
                      <a:endParaRPr lang="en-AU" sz="2400" dirty="0"/>
                    </a:p>
                  </a:txBody>
                  <a:tcPr/>
                </a:tc>
                <a:tc>
                  <a:txBody>
                    <a:bodyPr/>
                    <a:lstStyle/>
                    <a:p>
                      <a:pPr algn="ctr"/>
                      <a:r>
                        <a:rPr lang="en-AU" sz="2400" dirty="0" smtClean="0"/>
                        <a:t>8</a:t>
                      </a:r>
                      <a:endParaRPr lang="en-AU" sz="2400" dirty="0"/>
                    </a:p>
                  </a:txBody>
                  <a:tcPr/>
                </a:tc>
                <a:tc vMerge="1">
                  <a:txBody>
                    <a:bodyPr/>
                    <a:lstStyle/>
                    <a:p>
                      <a:pPr algn="ctr"/>
                      <a:endParaRPr lang="en-AU" sz="2400" dirty="0"/>
                    </a:p>
                  </a:txBody>
                  <a:tcPr/>
                </a:tc>
                <a:tc>
                  <a:txBody>
                    <a:bodyPr/>
                    <a:lstStyle/>
                    <a:p>
                      <a:pPr algn="ctr"/>
                      <a:r>
                        <a:rPr lang="en-AU" sz="2400" dirty="0" smtClean="0"/>
                        <a:t>30</a:t>
                      </a:r>
                      <a:endParaRPr lang="en-AU" sz="2400" dirty="0"/>
                    </a:p>
                  </a:txBody>
                  <a:tcPr/>
                </a:tc>
              </a:tr>
              <a:tr h="370840">
                <a:tc vMerge="1">
                  <a:txBody>
                    <a:bodyPr/>
                    <a:lstStyle/>
                    <a:p>
                      <a:pPr algn="ctr"/>
                      <a:endParaRPr lang="en-AU" sz="2400" dirty="0"/>
                    </a:p>
                  </a:txBody>
                  <a:tcPr/>
                </a:tc>
                <a:tc>
                  <a:txBody>
                    <a:bodyPr/>
                    <a:lstStyle/>
                    <a:p>
                      <a:pPr algn="ctr"/>
                      <a:r>
                        <a:rPr lang="en-AU" sz="2400" dirty="0" smtClean="0"/>
                        <a:t>*3 (poster)</a:t>
                      </a:r>
                      <a:endParaRPr lang="en-AU" sz="2400" dirty="0"/>
                    </a:p>
                  </a:txBody>
                  <a:tcPr/>
                </a:tc>
                <a:tc>
                  <a:txBody>
                    <a:bodyPr/>
                    <a:lstStyle/>
                    <a:p>
                      <a:pPr algn="ctr"/>
                      <a:r>
                        <a:rPr lang="en-AU" sz="2400" dirty="0" smtClean="0"/>
                        <a:t>8</a:t>
                      </a:r>
                      <a:endParaRPr lang="en-AU" sz="2400" dirty="0"/>
                    </a:p>
                  </a:txBody>
                  <a:tcPr/>
                </a:tc>
                <a:tc vMerge="1">
                  <a:txBody>
                    <a:bodyPr/>
                    <a:lstStyle/>
                    <a:p>
                      <a:pPr algn="ctr"/>
                      <a:endParaRPr lang="en-AU" sz="2400" dirty="0"/>
                    </a:p>
                  </a:txBody>
                  <a:tcPr/>
                </a:tc>
                <a:tc>
                  <a:txBody>
                    <a:bodyPr/>
                    <a:lstStyle/>
                    <a:p>
                      <a:pPr algn="ctr"/>
                      <a:r>
                        <a:rPr lang="en-AU" sz="2400" dirty="0" smtClean="0"/>
                        <a:t>30</a:t>
                      </a:r>
                      <a:endParaRPr lang="en-AU" sz="2400" dirty="0"/>
                    </a:p>
                  </a:txBody>
                  <a:tcPr/>
                </a:tc>
              </a:tr>
            </a:tbl>
          </a:graphicData>
        </a:graphic>
      </p:graphicFrame>
      <p:sp>
        <p:nvSpPr>
          <p:cNvPr id="4" name="TextBox 3"/>
          <p:cNvSpPr txBox="1"/>
          <p:nvPr/>
        </p:nvSpPr>
        <p:spPr>
          <a:xfrm>
            <a:off x="500034" y="5715016"/>
            <a:ext cx="8429684" cy="830997"/>
          </a:xfrm>
          <a:prstGeom prst="rect">
            <a:avLst/>
          </a:prstGeom>
          <a:noFill/>
        </p:spPr>
        <p:txBody>
          <a:bodyPr wrap="square" rtlCol="0">
            <a:spAutoFit/>
          </a:bodyPr>
          <a:lstStyle/>
          <a:p>
            <a:r>
              <a:rPr lang="en-US" dirty="0" smtClean="0"/>
              <a:t>*</a:t>
            </a:r>
            <a:r>
              <a:rPr lang="en-US" b="1" dirty="0" smtClean="0"/>
              <a:t>Unit 4 Outcome 3 may be undertaken in either Unit 3 or Unit 4, or across both Units 3 and 4</a:t>
            </a:r>
            <a:endParaRPr lang="en-US" b="1" dirty="0"/>
          </a:p>
        </p:txBody>
      </p:sp>
    </p:spTree>
    <p:extLst>
      <p:ext uri="{BB962C8B-B14F-4D97-AF65-F5344CB8AC3E}">
        <p14:creationId xmlns:p14="http://schemas.microsoft.com/office/powerpoint/2010/main" val="244818440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03176"/>
          </a:xfrm>
        </p:spPr>
        <p:txBody>
          <a:bodyPr/>
          <a:lstStyle/>
          <a:p>
            <a:r>
              <a:rPr lang="en-AU" sz="3200" dirty="0" smtClean="0"/>
              <a:t>Science faculty experimental investigation planner </a:t>
            </a:r>
            <a:endParaRPr lang="en-AU" sz="3200" dirty="0"/>
          </a:p>
        </p:txBody>
      </p:sp>
      <p:sp>
        <p:nvSpPr>
          <p:cNvPr id="3" name="Content Placeholder 2"/>
          <p:cNvSpPr>
            <a:spLocks noGrp="1"/>
          </p:cNvSpPr>
          <p:nvPr>
            <p:ph idx="1"/>
          </p:nvPr>
        </p:nvSpPr>
        <p:spPr>
          <a:xfrm>
            <a:off x="683568" y="1700808"/>
            <a:ext cx="7772400" cy="4530824"/>
          </a:xfrm>
        </p:spPr>
        <p:txBody>
          <a:bodyPr/>
          <a:lstStyle/>
          <a:p>
            <a:r>
              <a:rPr lang="en-AU" dirty="0" smtClean="0"/>
              <a:t>Lab managers and science leaders should work together to plan investigations across all VCE sciences for a calendar year so that neither human nor physical resources are exhausted</a:t>
            </a:r>
          </a:p>
          <a:p>
            <a:r>
              <a:rPr lang="en-AU" dirty="0" smtClean="0"/>
              <a:t>Units 1 and 2 can be taught in any order; Units 3 and 4 must be taught as a sequence  </a:t>
            </a:r>
            <a:endParaRPr lang="en-AU" dirty="0"/>
          </a:p>
        </p:txBody>
      </p:sp>
    </p:spTree>
    <p:extLst>
      <p:ext uri="{BB962C8B-B14F-4D97-AF65-F5344CB8AC3E}">
        <p14:creationId xmlns:p14="http://schemas.microsoft.com/office/powerpoint/2010/main" val="287202706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68952" cy="576064"/>
          </a:xfrm>
        </p:spPr>
        <p:txBody>
          <a:bodyPr/>
          <a:lstStyle/>
          <a:p>
            <a:r>
              <a:rPr lang="en-AU" sz="3200" dirty="0" smtClean="0"/>
              <a:t>Sample experimental  investigation planner</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6147"/>
              </p:ext>
            </p:extLst>
          </p:nvPr>
        </p:nvGraphicFramePr>
        <p:xfrm>
          <a:off x="323528" y="1124744"/>
          <a:ext cx="8424935" cy="4961279"/>
        </p:xfrm>
        <a:graphic>
          <a:graphicData uri="http://schemas.openxmlformats.org/drawingml/2006/table">
            <a:tbl>
              <a:tblPr firstRow="1" bandRow="1">
                <a:tableStyleId>{5C22544A-7EE6-4342-B048-85BDC9FD1C3A}</a:tableStyleId>
              </a:tblPr>
              <a:tblGrid>
                <a:gridCol w="1224135"/>
                <a:gridCol w="720080"/>
                <a:gridCol w="540060"/>
                <a:gridCol w="540060"/>
                <a:gridCol w="540060"/>
                <a:gridCol w="540060"/>
                <a:gridCol w="540060"/>
                <a:gridCol w="540060"/>
                <a:gridCol w="540060"/>
                <a:gridCol w="540060"/>
                <a:gridCol w="540060"/>
                <a:gridCol w="540060"/>
                <a:gridCol w="540060"/>
                <a:gridCol w="540060"/>
              </a:tblGrid>
              <a:tr h="370840">
                <a:tc>
                  <a:txBody>
                    <a:bodyPr/>
                    <a:lstStyle/>
                    <a:p>
                      <a:r>
                        <a:rPr lang="en-AU" sz="1600" dirty="0" smtClean="0"/>
                        <a:t>VCE</a:t>
                      </a:r>
                      <a:r>
                        <a:rPr lang="en-AU" sz="1600" baseline="0" dirty="0" smtClean="0"/>
                        <a:t> Science</a:t>
                      </a:r>
                      <a:endParaRPr lang="en-AU" sz="1600" dirty="0"/>
                    </a:p>
                  </a:txBody>
                  <a:tcPr/>
                </a:tc>
                <a:tc>
                  <a:txBody>
                    <a:bodyPr/>
                    <a:lstStyle/>
                    <a:p>
                      <a:pPr algn="ctr"/>
                      <a:r>
                        <a:rPr lang="en-AU" sz="1600" dirty="0" smtClean="0"/>
                        <a:t>Unit</a:t>
                      </a:r>
                      <a:endParaRPr lang="en-AU" sz="1600" dirty="0"/>
                    </a:p>
                  </a:txBody>
                  <a:tcPr/>
                </a:tc>
                <a:tc>
                  <a:txBody>
                    <a:bodyPr/>
                    <a:lstStyle/>
                    <a:p>
                      <a:r>
                        <a:rPr lang="en-AU" sz="1400" dirty="0" smtClean="0"/>
                        <a:t>Jan</a:t>
                      </a:r>
                      <a:endParaRPr lang="en-AU" sz="1400" dirty="0"/>
                    </a:p>
                  </a:txBody>
                  <a:tcPr/>
                </a:tc>
                <a:tc>
                  <a:txBody>
                    <a:bodyPr/>
                    <a:lstStyle/>
                    <a:p>
                      <a:r>
                        <a:rPr lang="en-AU" sz="1400" dirty="0" smtClean="0"/>
                        <a:t>Feb</a:t>
                      </a:r>
                      <a:endParaRPr lang="en-AU" sz="1400" dirty="0"/>
                    </a:p>
                  </a:txBody>
                  <a:tcPr/>
                </a:tc>
                <a:tc>
                  <a:txBody>
                    <a:bodyPr/>
                    <a:lstStyle/>
                    <a:p>
                      <a:r>
                        <a:rPr lang="en-AU" sz="1400" dirty="0" smtClean="0"/>
                        <a:t>Mar</a:t>
                      </a:r>
                      <a:endParaRPr lang="en-AU" sz="1400" dirty="0"/>
                    </a:p>
                  </a:txBody>
                  <a:tcPr/>
                </a:tc>
                <a:tc>
                  <a:txBody>
                    <a:bodyPr/>
                    <a:lstStyle/>
                    <a:p>
                      <a:r>
                        <a:rPr lang="en-AU" sz="1400" dirty="0" smtClean="0"/>
                        <a:t>Apr</a:t>
                      </a:r>
                      <a:endParaRPr lang="en-AU" sz="1400" dirty="0"/>
                    </a:p>
                  </a:txBody>
                  <a:tcPr/>
                </a:tc>
                <a:tc>
                  <a:txBody>
                    <a:bodyPr/>
                    <a:lstStyle/>
                    <a:p>
                      <a:r>
                        <a:rPr lang="en-AU" sz="1400" dirty="0" smtClean="0"/>
                        <a:t>May</a:t>
                      </a:r>
                      <a:endParaRPr lang="en-AU" sz="1400" dirty="0"/>
                    </a:p>
                  </a:txBody>
                  <a:tcPr/>
                </a:tc>
                <a:tc>
                  <a:txBody>
                    <a:bodyPr/>
                    <a:lstStyle/>
                    <a:p>
                      <a:r>
                        <a:rPr lang="en-AU" sz="1400" dirty="0" smtClean="0"/>
                        <a:t>Jun</a:t>
                      </a:r>
                      <a:endParaRPr lang="en-AU" sz="1400" dirty="0"/>
                    </a:p>
                  </a:txBody>
                  <a:tcPr/>
                </a:tc>
                <a:tc>
                  <a:txBody>
                    <a:bodyPr/>
                    <a:lstStyle/>
                    <a:p>
                      <a:r>
                        <a:rPr lang="en-AU" sz="1400" dirty="0" smtClean="0"/>
                        <a:t>Jul</a:t>
                      </a:r>
                      <a:endParaRPr lang="en-AU" sz="1400" dirty="0"/>
                    </a:p>
                  </a:txBody>
                  <a:tcPr/>
                </a:tc>
                <a:tc>
                  <a:txBody>
                    <a:bodyPr/>
                    <a:lstStyle/>
                    <a:p>
                      <a:r>
                        <a:rPr lang="en-AU" sz="1400" dirty="0" smtClean="0"/>
                        <a:t>Aug</a:t>
                      </a:r>
                      <a:endParaRPr lang="en-AU" sz="1400" dirty="0"/>
                    </a:p>
                  </a:txBody>
                  <a:tcPr/>
                </a:tc>
                <a:tc>
                  <a:txBody>
                    <a:bodyPr/>
                    <a:lstStyle/>
                    <a:p>
                      <a:r>
                        <a:rPr lang="en-AU" sz="1400" dirty="0" smtClean="0"/>
                        <a:t>Sep</a:t>
                      </a:r>
                      <a:endParaRPr lang="en-AU" sz="1400" dirty="0"/>
                    </a:p>
                  </a:txBody>
                  <a:tcPr/>
                </a:tc>
                <a:tc>
                  <a:txBody>
                    <a:bodyPr/>
                    <a:lstStyle/>
                    <a:p>
                      <a:r>
                        <a:rPr lang="en-AU" sz="1400" dirty="0" smtClean="0"/>
                        <a:t>Oct</a:t>
                      </a:r>
                      <a:endParaRPr lang="en-AU" sz="1400" dirty="0"/>
                    </a:p>
                  </a:txBody>
                  <a:tcPr/>
                </a:tc>
                <a:tc>
                  <a:txBody>
                    <a:bodyPr/>
                    <a:lstStyle/>
                    <a:p>
                      <a:r>
                        <a:rPr lang="en-AU" sz="1400" dirty="0" smtClean="0"/>
                        <a:t>Nov</a:t>
                      </a:r>
                      <a:endParaRPr lang="en-AU" sz="1400" dirty="0"/>
                    </a:p>
                  </a:txBody>
                  <a:tcPr/>
                </a:tc>
                <a:tc>
                  <a:txBody>
                    <a:bodyPr/>
                    <a:lstStyle/>
                    <a:p>
                      <a:r>
                        <a:rPr lang="en-AU" sz="1400" dirty="0" smtClean="0"/>
                        <a:t>Dec</a:t>
                      </a:r>
                      <a:endParaRPr lang="en-AU" sz="1400" dirty="0"/>
                    </a:p>
                  </a:txBody>
                  <a:tcPr/>
                </a:tc>
              </a:tr>
              <a:tr h="277703">
                <a:tc rowSpan="3">
                  <a:txBody>
                    <a:bodyPr/>
                    <a:lstStyle/>
                    <a:p>
                      <a:r>
                        <a:rPr lang="en-AU" sz="1200" dirty="0" smtClean="0"/>
                        <a:t>Biology</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288032">
                <a:tc rowSpan="3">
                  <a:txBody>
                    <a:bodyPr/>
                    <a:lstStyle/>
                    <a:p>
                      <a:r>
                        <a:rPr lang="en-AU" sz="1200" dirty="0" smtClean="0"/>
                        <a:t>Chemistry</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a:p>
                  </a:txBody>
                  <a:tcPr/>
                </a:tc>
                <a:tc>
                  <a:txBody>
                    <a:bodyPr/>
                    <a:lstStyle/>
                    <a:p>
                      <a:endParaRPr lang="en-AU" sz="1200"/>
                    </a:p>
                  </a:txBody>
                  <a:tcPr/>
                </a:tc>
                <a:tc>
                  <a:txBody>
                    <a:bodyPr/>
                    <a:lstStyle/>
                    <a:p>
                      <a:endParaRPr lang="en-AU" sz="1200" dirty="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360040">
                <a:tc rowSpan="3">
                  <a:txBody>
                    <a:bodyPr/>
                    <a:lstStyle/>
                    <a:p>
                      <a:r>
                        <a:rPr lang="en-AU" sz="1200" dirty="0" smtClean="0"/>
                        <a:t>Enviro</a:t>
                      </a:r>
                      <a:r>
                        <a:rPr lang="en-AU" sz="1200" baseline="0" dirty="0" smtClean="0"/>
                        <a:t> </a:t>
                      </a:r>
                      <a:r>
                        <a:rPr lang="en-AU" sz="1200" dirty="0" smtClean="0"/>
                        <a:t>Science</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288032">
                <a:tc rowSpan="3">
                  <a:txBody>
                    <a:bodyPr/>
                    <a:lstStyle/>
                    <a:p>
                      <a:r>
                        <a:rPr lang="en-AU" sz="1200" dirty="0" smtClean="0"/>
                        <a:t>Physics</a:t>
                      </a:r>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r>
                        <a:rPr lang="en-AU" sz="1200" dirty="0" smtClean="0"/>
                        <a:t>part</a:t>
                      </a:r>
                      <a:endParaRPr lang="en-AU" sz="1200" dirty="0"/>
                    </a:p>
                  </a:txBody>
                  <a:tcPr>
                    <a:solidFill>
                      <a:srgbClr val="FF0000"/>
                    </a:solidFill>
                  </a:tcPr>
                </a:tc>
                <a:tc>
                  <a:txBody>
                    <a:bodyPr/>
                    <a:lstStyle/>
                    <a:p>
                      <a:r>
                        <a:rPr lang="en-AU" sz="1200" smtClean="0"/>
                        <a:t>part</a:t>
                      </a:r>
                      <a:endParaRPr lang="en-AU" sz="1200" dirty="0"/>
                    </a:p>
                  </a:txBody>
                  <a:tcPr>
                    <a:solidFill>
                      <a:srgbClr val="FF0000"/>
                    </a:solidFill>
                  </a:tcPr>
                </a:tc>
                <a:tc>
                  <a:txBody>
                    <a:bodyPr/>
                    <a:lstStyle/>
                    <a:p>
                      <a:r>
                        <a:rPr lang="en-AU" sz="1200" dirty="0" smtClean="0"/>
                        <a:t>part</a:t>
                      </a:r>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7030A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28803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Psychology</a:t>
                      </a:r>
                    </a:p>
                    <a:p>
                      <a:endParaRPr lang="en-AU" sz="1200" dirty="0"/>
                    </a:p>
                  </a:txBody>
                  <a:tcPr/>
                </a:tc>
                <a:tc>
                  <a:txBody>
                    <a:bodyPr/>
                    <a:lstStyle/>
                    <a:p>
                      <a:pPr algn="ctr"/>
                      <a:r>
                        <a:rPr lang="en-AU" sz="1200" dirty="0" smtClean="0"/>
                        <a:t>1</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dirty="0"/>
                    </a:p>
                  </a:txBody>
                  <a:tcPr>
                    <a:solidFill>
                      <a:srgbClr val="FF0000"/>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2</a:t>
                      </a:r>
                      <a:endParaRPr lang="en-AU" sz="1200" dirty="0"/>
                    </a:p>
                  </a:txBody>
                  <a:tcPr/>
                </a:tc>
                <a:tc>
                  <a:txBody>
                    <a:bodyPr/>
                    <a:lstStyle/>
                    <a:p>
                      <a:endParaRPr lang="en-AU" sz="1200" dirty="0"/>
                    </a:p>
                  </a:txBody>
                  <a:tcPr>
                    <a:solidFill>
                      <a:srgbClr val="FFC000"/>
                    </a:solidFill>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r h="288032">
                <a:tc vMerge="1">
                  <a:txBody>
                    <a:bodyPr/>
                    <a:lstStyle/>
                    <a:p>
                      <a:endParaRPr lang="en-AU" sz="1200" dirty="0"/>
                    </a:p>
                  </a:txBody>
                  <a:tcPr/>
                </a:tc>
                <a:tc>
                  <a:txBody>
                    <a:bodyPr/>
                    <a:lstStyle/>
                    <a:p>
                      <a:pPr algn="ctr"/>
                      <a:r>
                        <a:rPr lang="en-AU" sz="1200" dirty="0" smtClean="0"/>
                        <a:t>3&amp;4</a:t>
                      </a:r>
                      <a:endParaRPr lang="en-AU" sz="1200" dirty="0"/>
                    </a:p>
                  </a:txBody>
                  <a:tcPr/>
                </a:tc>
                <a:tc>
                  <a:txBody>
                    <a:bodyPr/>
                    <a:lstStyle/>
                    <a:p>
                      <a:endParaRPr lang="en-AU" sz="1200" dirty="0"/>
                    </a:p>
                  </a:txBody>
                  <a:tcPr>
                    <a:solidFill>
                      <a:srgbClr val="FFC000"/>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75AEC7"/>
                    </a:solidFill>
                  </a:tcPr>
                </a:tc>
                <a:tc>
                  <a:txBody>
                    <a:bodyPr/>
                    <a:lstStyle/>
                    <a:p>
                      <a:endParaRPr lang="en-AU" sz="1200" dirty="0"/>
                    </a:p>
                  </a:txBody>
                  <a:tcPr>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8289095"/>
              </p:ext>
            </p:extLst>
          </p:nvPr>
        </p:nvGraphicFramePr>
        <p:xfrm>
          <a:off x="467544" y="6237312"/>
          <a:ext cx="5040561" cy="457200"/>
        </p:xfrm>
        <a:graphic>
          <a:graphicData uri="http://schemas.openxmlformats.org/drawingml/2006/table">
            <a:tbl>
              <a:tblPr firstRow="1" bandRow="1">
                <a:tableStyleId>{5C22544A-7EE6-4342-B048-85BDC9FD1C3A}</a:tableStyleId>
              </a:tblPr>
              <a:tblGrid>
                <a:gridCol w="717841"/>
                <a:gridCol w="1080680"/>
                <a:gridCol w="1080680"/>
                <a:gridCol w="1080680"/>
                <a:gridCol w="1080680"/>
              </a:tblGrid>
              <a:tr h="370840">
                <a:tc>
                  <a:txBody>
                    <a:bodyPr/>
                    <a:lstStyle/>
                    <a:p>
                      <a:r>
                        <a:rPr lang="en-AU" sz="1200" dirty="0" smtClean="0">
                          <a:solidFill>
                            <a:schemeClr val="tx1"/>
                          </a:solidFill>
                        </a:rPr>
                        <a:t>Colour</a:t>
                      </a:r>
                      <a:r>
                        <a:rPr lang="en-AU" sz="1200" baseline="0" dirty="0" smtClean="0">
                          <a:solidFill>
                            <a:schemeClr val="tx1"/>
                          </a:solidFill>
                        </a:rPr>
                        <a:t> coding</a:t>
                      </a:r>
                      <a:endParaRPr lang="en-AU" sz="1200" dirty="0">
                        <a:solidFill>
                          <a:schemeClr val="tx1"/>
                        </a:solidFill>
                      </a:endParaRPr>
                    </a:p>
                  </a:txBody>
                  <a:tcPr>
                    <a:noFill/>
                  </a:tcPr>
                </a:tc>
                <a:tc>
                  <a:txBody>
                    <a:bodyPr/>
                    <a:lstStyle/>
                    <a:p>
                      <a:pPr algn="ctr"/>
                      <a:r>
                        <a:rPr lang="en-AU" sz="1100" dirty="0" smtClean="0">
                          <a:solidFill>
                            <a:schemeClr val="tx1"/>
                          </a:solidFill>
                        </a:rPr>
                        <a:t>No labs</a:t>
                      </a:r>
                      <a:endParaRPr lang="en-AU" sz="1100" dirty="0">
                        <a:solidFill>
                          <a:schemeClr val="tx1"/>
                        </a:solidFill>
                      </a:endParaRPr>
                    </a:p>
                  </a:txBody>
                  <a:tcPr>
                    <a:solidFill>
                      <a:srgbClr val="FFC000"/>
                    </a:solidFill>
                  </a:tcPr>
                </a:tc>
                <a:tc>
                  <a:txBody>
                    <a:bodyPr/>
                    <a:lstStyle/>
                    <a:p>
                      <a:pPr marL="0" algn="ctr" defTabSz="914400" rtl="0" eaLnBrk="1" latinLnBrk="0" hangingPunct="1"/>
                      <a:r>
                        <a:rPr lang="en-AU" sz="1100" b="1" kern="1200" dirty="0" smtClean="0">
                          <a:solidFill>
                            <a:schemeClr val="tx1"/>
                          </a:solidFill>
                          <a:latin typeface="+mn-lt"/>
                          <a:ea typeface="+mn-ea"/>
                          <a:cs typeface="+mn-cs"/>
                        </a:rPr>
                        <a:t>Experimental investigation</a:t>
                      </a:r>
                      <a:endParaRPr lang="en-AU" sz="1100" b="1" kern="1200" dirty="0">
                        <a:solidFill>
                          <a:schemeClr val="tx1"/>
                        </a:solidFill>
                        <a:latin typeface="+mn-lt"/>
                        <a:ea typeface="+mn-ea"/>
                        <a:cs typeface="+mn-cs"/>
                      </a:endParaRPr>
                    </a:p>
                  </a:txBody>
                  <a:tcPr>
                    <a:solidFill>
                      <a:srgbClr val="75AEC7"/>
                    </a:solidFill>
                  </a:tcPr>
                </a:tc>
                <a:tc>
                  <a:txBody>
                    <a:bodyPr/>
                    <a:lstStyle/>
                    <a:p>
                      <a:pPr marL="0" algn="ctr" defTabSz="914400" rtl="0" eaLnBrk="1" latinLnBrk="0" hangingPunct="1"/>
                      <a:r>
                        <a:rPr lang="en-AU" sz="1100" b="1" kern="1200" dirty="0" smtClean="0">
                          <a:solidFill>
                            <a:schemeClr val="tx1"/>
                          </a:solidFill>
                          <a:latin typeface="+mn-lt"/>
                          <a:ea typeface="+mn-ea"/>
                          <a:cs typeface="+mn-cs"/>
                        </a:rPr>
                        <a:t>Research investigation</a:t>
                      </a:r>
                      <a:endParaRPr lang="en-AU" sz="1100" b="1" kern="1200" dirty="0">
                        <a:solidFill>
                          <a:schemeClr val="tx1"/>
                        </a:solidFill>
                        <a:latin typeface="+mn-lt"/>
                        <a:ea typeface="+mn-ea"/>
                        <a:cs typeface="+mn-cs"/>
                      </a:endParaRPr>
                    </a:p>
                  </a:txBody>
                  <a:tcPr>
                    <a:solidFill>
                      <a:srgbClr val="FF0000"/>
                    </a:solidFill>
                  </a:tcPr>
                </a:tc>
                <a:tc>
                  <a:txBody>
                    <a:bodyPr/>
                    <a:lstStyle/>
                    <a:p>
                      <a:pPr marL="0" algn="ctr" defTabSz="914400" rtl="0" eaLnBrk="1" latinLnBrk="0" hangingPunct="1"/>
                      <a:r>
                        <a:rPr lang="en-AU" sz="1100" b="1" kern="1200" dirty="0" smtClean="0">
                          <a:solidFill>
                            <a:schemeClr val="bg1"/>
                          </a:solidFill>
                          <a:latin typeface="+mn-lt"/>
                          <a:ea typeface="+mn-ea"/>
                          <a:cs typeface="+mn-cs"/>
                        </a:rPr>
                        <a:t>Physics options</a:t>
                      </a:r>
                      <a:endParaRPr lang="en-AU" sz="1100" b="1" kern="1200" dirty="0">
                        <a:solidFill>
                          <a:schemeClr val="bg1"/>
                        </a:solidFill>
                        <a:latin typeface="+mn-lt"/>
                        <a:ea typeface="+mn-ea"/>
                        <a:cs typeface="+mn-cs"/>
                      </a:endParaRPr>
                    </a:p>
                  </a:txBody>
                  <a:tcPr>
                    <a:solidFill>
                      <a:srgbClr val="7030A0"/>
                    </a:solidFill>
                  </a:tcPr>
                </a:tc>
              </a:tr>
            </a:tbl>
          </a:graphicData>
        </a:graphic>
      </p:graphicFrame>
    </p:spTree>
    <p:extLst>
      <p:ext uri="{BB962C8B-B14F-4D97-AF65-F5344CB8AC3E}">
        <p14:creationId xmlns:p14="http://schemas.microsoft.com/office/powerpoint/2010/main" val="291905391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75184"/>
          </a:xfrm>
        </p:spPr>
        <p:txBody>
          <a:bodyPr/>
          <a:lstStyle/>
          <a:p>
            <a:r>
              <a:rPr lang="en-AU" dirty="0" smtClean="0"/>
              <a:t>VCAA contact</a:t>
            </a:r>
            <a:endParaRPr lang="en-AU" dirty="0"/>
          </a:p>
        </p:txBody>
      </p:sp>
      <p:sp>
        <p:nvSpPr>
          <p:cNvPr id="3" name="Content Placeholder 2"/>
          <p:cNvSpPr>
            <a:spLocks noGrp="1"/>
          </p:cNvSpPr>
          <p:nvPr>
            <p:ph idx="1"/>
          </p:nvPr>
        </p:nvSpPr>
        <p:spPr>
          <a:xfrm>
            <a:off x="683568" y="1484784"/>
            <a:ext cx="7772400" cy="4752528"/>
          </a:xfrm>
        </p:spPr>
        <p:txBody>
          <a:bodyPr/>
          <a:lstStyle/>
          <a:p>
            <a:pPr marL="0" indent="0">
              <a:buFontTx/>
              <a:buNone/>
            </a:pPr>
            <a:r>
              <a:rPr lang="en-AU" altLang="en-US" sz="3200" dirty="0"/>
              <a:t>Maria James</a:t>
            </a:r>
          </a:p>
          <a:p>
            <a:pPr marL="0" indent="0">
              <a:buFontTx/>
              <a:buNone/>
            </a:pPr>
            <a:r>
              <a:rPr lang="en-AU" altLang="en-US" sz="3200" dirty="0"/>
              <a:t>Curriculum Manager, Science</a:t>
            </a:r>
          </a:p>
          <a:p>
            <a:pPr marL="0" indent="0">
              <a:buFontTx/>
              <a:buNone/>
            </a:pPr>
            <a:endParaRPr lang="en-AU" altLang="en-US" sz="3200" dirty="0" smtClean="0"/>
          </a:p>
          <a:p>
            <a:pPr marL="0" indent="0">
              <a:buFontTx/>
              <a:buNone/>
            </a:pPr>
            <a:r>
              <a:rPr lang="en-AU" altLang="en-US" sz="3200" dirty="0" smtClean="0"/>
              <a:t>Email</a:t>
            </a:r>
            <a:r>
              <a:rPr lang="en-AU" altLang="en-US" sz="3200" dirty="0"/>
              <a:t>: james.maria.m@edumail.vic.gov.au</a:t>
            </a:r>
          </a:p>
          <a:p>
            <a:pPr marL="0" indent="0">
              <a:buFontTx/>
              <a:buNone/>
            </a:pPr>
            <a:endParaRPr lang="en-AU" altLang="en-US" sz="3200" dirty="0" smtClean="0"/>
          </a:p>
          <a:p>
            <a:pPr marL="0" indent="0">
              <a:buFontTx/>
              <a:buNone/>
            </a:pPr>
            <a:r>
              <a:rPr lang="en-AU" altLang="en-US" sz="3200" dirty="0" smtClean="0"/>
              <a:t>Telephone</a:t>
            </a:r>
            <a:r>
              <a:rPr lang="en-AU" altLang="en-US" sz="3200" dirty="0"/>
              <a:t>: 9032 1722</a:t>
            </a:r>
          </a:p>
          <a:p>
            <a:pPr marL="0" indent="0">
              <a:buFontTx/>
              <a:buNone/>
            </a:pPr>
            <a:endParaRPr lang="en-AU" altLang="en-US" sz="1800" dirty="0"/>
          </a:p>
        </p:txBody>
      </p:sp>
    </p:spTree>
    <p:extLst>
      <p:ext uri="{BB962C8B-B14F-4D97-AF65-F5344CB8AC3E}">
        <p14:creationId xmlns:p14="http://schemas.microsoft.com/office/powerpoint/2010/main" val="31339482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Timelines</a:t>
            </a:r>
            <a:endParaRPr lang="en-AU" dirty="0"/>
          </a:p>
        </p:txBody>
      </p:sp>
      <p:sp>
        <p:nvSpPr>
          <p:cNvPr id="3" name="Content Placeholder 2"/>
          <p:cNvSpPr>
            <a:spLocks noGrp="1"/>
          </p:cNvSpPr>
          <p:nvPr>
            <p:ph sz="half" idx="1"/>
          </p:nvPr>
        </p:nvSpPr>
        <p:spPr/>
        <p:txBody>
          <a:bodyPr/>
          <a:lstStyle/>
          <a:p>
            <a:pPr marL="0" indent="0">
              <a:buNone/>
            </a:pPr>
            <a:r>
              <a:rPr lang="en-AU" sz="2000" dirty="0"/>
              <a:t>Implementation of the new Victorian Curriculum can commence in individual schools as soon as they choose, with all schools required to implement the new curriculum from the start of 2017. In other words, schools will have the remainder of 2015 and all of 2016 to prepare for full implementation in 2017</a:t>
            </a:r>
            <a:r>
              <a:rPr lang="en-AU" sz="1800" dirty="0"/>
              <a:t>.</a:t>
            </a:r>
          </a:p>
          <a:p>
            <a:endParaRPr lang="en-AU" sz="18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592674083"/>
              </p:ext>
            </p:extLst>
          </p:nvPr>
        </p:nvGraphicFramePr>
        <p:xfrm>
          <a:off x="4788024" y="2636912"/>
          <a:ext cx="3899034" cy="2276496"/>
        </p:xfrm>
        <a:graphic>
          <a:graphicData uri="http://schemas.openxmlformats.org/drawingml/2006/table">
            <a:tbl>
              <a:tblPr firstRow="1" bandRow="1">
                <a:tableStyleId>{5C22544A-7EE6-4342-B048-85BDC9FD1C3A}</a:tableStyleId>
              </a:tblPr>
              <a:tblGrid>
                <a:gridCol w="1949517"/>
                <a:gridCol w="1949517"/>
              </a:tblGrid>
              <a:tr h="374592">
                <a:tc>
                  <a:txBody>
                    <a:bodyPr/>
                    <a:lstStyle/>
                    <a:p>
                      <a:pPr algn="ctr"/>
                      <a:r>
                        <a:rPr lang="en-AU" sz="1600" dirty="0" smtClean="0"/>
                        <a:t>2015-16</a:t>
                      </a:r>
                      <a:endParaRPr lang="en-AU" sz="1600" dirty="0"/>
                    </a:p>
                  </a:txBody>
                  <a:tcPr marL="64302" marR="64302" marT="32136" marB="32136" anchor="ctr"/>
                </a:tc>
                <a:tc>
                  <a:txBody>
                    <a:bodyPr/>
                    <a:lstStyle/>
                    <a:p>
                      <a:pPr algn="ctr"/>
                      <a:r>
                        <a:rPr lang="en-AU" sz="1600" dirty="0" smtClean="0"/>
                        <a:t>From 2015</a:t>
                      </a:r>
                      <a:r>
                        <a:rPr lang="en-AU" sz="1600" baseline="0" dirty="0" smtClean="0"/>
                        <a:t> </a:t>
                      </a:r>
                      <a:endParaRPr lang="en-AU" sz="1600" dirty="0"/>
                    </a:p>
                  </a:txBody>
                  <a:tcPr marL="64302" marR="64302" marT="32136" marB="32136" anchor="ctr"/>
                </a:tc>
              </a:tr>
              <a:tr h="1477840">
                <a:tc>
                  <a:txBody>
                    <a:bodyPr/>
                    <a:lstStyle/>
                    <a:p>
                      <a:pPr marL="285750" indent="-285750">
                        <a:buFont typeface="Arial" panose="020B0604020202020204" pitchFamily="34" charset="0"/>
                        <a:buChar char="•"/>
                      </a:pPr>
                      <a:r>
                        <a:rPr lang="en-AU" sz="1600" dirty="0" err="1" smtClean="0"/>
                        <a:t>AusVELS</a:t>
                      </a:r>
                      <a:r>
                        <a:rPr lang="en-AU" sz="1600" baseline="0" dirty="0" smtClean="0"/>
                        <a:t> curriculum available</a:t>
                      </a:r>
                    </a:p>
                    <a:p>
                      <a:pPr marL="285750" indent="-285750">
                        <a:buFont typeface="Arial" panose="020B0604020202020204" pitchFamily="34" charset="0"/>
                        <a:buChar char="•"/>
                      </a:pPr>
                      <a:r>
                        <a:rPr lang="en-AU" sz="1600" baseline="0" dirty="0" err="1" smtClean="0"/>
                        <a:t>AusVELS</a:t>
                      </a:r>
                      <a:r>
                        <a:rPr lang="en-AU" sz="1600" baseline="0" dirty="0" smtClean="0"/>
                        <a:t> website archived December 2016</a:t>
                      </a:r>
                      <a:endParaRPr lang="en-AU" sz="1600" dirty="0"/>
                    </a:p>
                  </a:txBody>
                  <a:tcPr marL="64302" marR="64302" marT="32136" marB="32136" anchor="ctr"/>
                </a:tc>
                <a:tc>
                  <a:txBody>
                    <a:bodyPr/>
                    <a:lstStyle/>
                    <a:p>
                      <a:pPr marL="285750" indent="-285750">
                        <a:buFont typeface="Arial" panose="020B0604020202020204" pitchFamily="34" charset="0"/>
                        <a:buChar char="•"/>
                      </a:pPr>
                      <a:r>
                        <a:rPr lang="en-AU" sz="1600" dirty="0" smtClean="0"/>
                        <a:t>Victorian</a:t>
                      </a:r>
                      <a:r>
                        <a:rPr lang="en-AU" sz="1600" baseline="0" dirty="0" smtClean="0"/>
                        <a:t> Curriculum available</a:t>
                      </a:r>
                    </a:p>
                    <a:p>
                      <a:pPr marL="285750" indent="-285750">
                        <a:buFont typeface="Arial" panose="020B0604020202020204" pitchFamily="34" charset="0"/>
                        <a:buChar char="•"/>
                      </a:pPr>
                      <a:r>
                        <a:rPr lang="en-AU" sz="1600" dirty="0" smtClean="0"/>
                        <a:t>Full</a:t>
                      </a:r>
                      <a:r>
                        <a:rPr lang="en-AU" sz="1600" baseline="0" dirty="0" smtClean="0"/>
                        <a:t> implementation from 2017</a:t>
                      </a:r>
                      <a:endParaRPr lang="en-AU" sz="1600" dirty="0"/>
                    </a:p>
                  </a:txBody>
                  <a:tcPr marL="64302" marR="64302" marT="32136" marB="32136" anchor="ctr"/>
                </a:tc>
              </a:tr>
              <a:tr h="374592">
                <a:tc>
                  <a:txBody>
                    <a:bodyPr/>
                    <a:lstStyle/>
                    <a:p>
                      <a:endParaRPr lang="en-AU" sz="1300"/>
                    </a:p>
                  </a:txBody>
                  <a:tcPr marL="64302" marR="64302" marT="32136" marB="32136" anchor="ctr"/>
                </a:tc>
                <a:tc>
                  <a:txBody>
                    <a:bodyPr/>
                    <a:lstStyle/>
                    <a:p>
                      <a:endParaRPr lang="en-AU" sz="1300" dirty="0"/>
                    </a:p>
                  </a:txBody>
                  <a:tcPr marL="64302" marR="64302" marT="32136" marB="32136" anchor="ctr"/>
                </a:tc>
              </a:tr>
            </a:tbl>
          </a:graphicData>
        </a:graphic>
      </p:graphicFrame>
    </p:spTree>
    <p:extLst>
      <p:ext uri="{BB962C8B-B14F-4D97-AF65-F5344CB8AC3E}">
        <p14:creationId xmlns:p14="http://schemas.microsoft.com/office/powerpoint/2010/main" val="39251757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424936" cy="1143000"/>
          </a:xfrm>
        </p:spPr>
        <p:txBody>
          <a:bodyPr/>
          <a:lstStyle/>
          <a:p>
            <a:r>
              <a:rPr lang="en-AU" dirty="0" smtClean="0">
                <a:solidFill>
                  <a:schemeClr val="tx1"/>
                </a:solidFill>
              </a:rPr>
              <a:t>Victorian education priorities</a:t>
            </a:r>
            <a:endParaRPr lang="en-AU" dirty="0">
              <a:solidFill>
                <a:schemeClr val="tx1"/>
              </a:solidFill>
            </a:endParaRPr>
          </a:p>
        </p:txBody>
      </p:sp>
      <p:sp>
        <p:nvSpPr>
          <p:cNvPr id="3" name="Content Placeholder 2"/>
          <p:cNvSpPr>
            <a:spLocks noGrp="1"/>
          </p:cNvSpPr>
          <p:nvPr>
            <p:ph idx="1"/>
          </p:nvPr>
        </p:nvSpPr>
        <p:spPr>
          <a:xfrm>
            <a:off x="539552" y="1628800"/>
            <a:ext cx="8280920" cy="4608512"/>
          </a:xfrm>
        </p:spPr>
        <p:txBody>
          <a:bodyPr/>
          <a:lstStyle/>
          <a:p>
            <a:pPr marL="0" indent="0">
              <a:buNone/>
            </a:pPr>
            <a:r>
              <a:rPr lang="en-US" sz="1800" dirty="0" smtClean="0"/>
              <a:t>There </a:t>
            </a:r>
            <a:r>
              <a:rPr lang="en-US" sz="1800" dirty="0"/>
              <a:t>is important content that every young Victorian should </a:t>
            </a:r>
            <a:r>
              <a:rPr lang="en-US" sz="1800" dirty="0" smtClean="0"/>
              <a:t>learn. This includes:</a:t>
            </a:r>
          </a:p>
          <a:p>
            <a:r>
              <a:rPr lang="en-US" sz="1800" dirty="0" smtClean="0"/>
              <a:t>Australia’s </a:t>
            </a:r>
            <a:r>
              <a:rPr lang="en-US" sz="1800" dirty="0"/>
              <a:t>system of government, history and cultures, including Aboriginal and Torres Strait Islander histories and </a:t>
            </a:r>
            <a:r>
              <a:rPr lang="en-US" sz="1800" dirty="0" smtClean="0"/>
              <a:t>cultures</a:t>
            </a:r>
            <a:endParaRPr lang="en-AU" sz="1800" dirty="0"/>
          </a:p>
          <a:p>
            <a:r>
              <a:rPr lang="en-US" sz="1800" dirty="0" smtClean="0"/>
              <a:t>the </a:t>
            </a:r>
            <a:r>
              <a:rPr lang="en-US" sz="1800" dirty="0"/>
              <a:t>values of democracy, equity and justice, including reconciliation between Indigenous and non-Indigenous </a:t>
            </a:r>
            <a:r>
              <a:rPr lang="en-US" sz="1800" dirty="0" smtClean="0"/>
              <a:t>Australians</a:t>
            </a:r>
            <a:endParaRPr lang="en-AU" sz="1800" dirty="0"/>
          </a:p>
          <a:p>
            <a:r>
              <a:rPr lang="en-US" sz="1800" dirty="0" smtClean="0"/>
              <a:t>high </a:t>
            </a:r>
            <a:r>
              <a:rPr lang="en-US" sz="1800" dirty="0"/>
              <a:t>levels of enabling skills in English literacy and </a:t>
            </a:r>
            <a:r>
              <a:rPr lang="en-US" sz="1800" dirty="0" smtClean="0"/>
              <a:t>numeracy</a:t>
            </a:r>
            <a:endParaRPr lang="en-AU" sz="1800" dirty="0"/>
          </a:p>
          <a:p>
            <a:r>
              <a:rPr lang="en-US" sz="1800" dirty="0" smtClean="0"/>
              <a:t>a </a:t>
            </a:r>
            <a:r>
              <a:rPr lang="en-US" sz="1800" dirty="0"/>
              <a:t>broad knowledge </a:t>
            </a:r>
            <a:r>
              <a:rPr lang="en-US" sz="1800" dirty="0" smtClean="0"/>
              <a:t>and understanding of </a:t>
            </a:r>
            <a:r>
              <a:rPr lang="en-US" sz="1800" dirty="0"/>
              <a:t>the importance of the </a:t>
            </a:r>
            <a:r>
              <a:rPr lang="en-US" sz="1800" dirty="0" smtClean="0"/>
              <a:t>STEM (Science, Technology, Engineering and Mathematics), Humanities and Arts disciplines</a:t>
            </a:r>
          </a:p>
          <a:p>
            <a:r>
              <a:rPr lang="en-US" sz="1800" dirty="0" smtClean="0"/>
              <a:t>the knowledge and skills necessary for participation in a digital world</a:t>
            </a:r>
          </a:p>
          <a:p>
            <a:r>
              <a:rPr lang="en-US" sz="1800" dirty="0"/>
              <a:t>k</a:t>
            </a:r>
            <a:r>
              <a:rPr lang="en-US" sz="1800" dirty="0" smtClean="0"/>
              <a:t>nowledge of how wellbeing and safety can be protected and nurtured</a:t>
            </a:r>
          </a:p>
          <a:p>
            <a:r>
              <a:rPr lang="en-US" sz="1800" dirty="0"/>
              <a:t>a</a:t>
            </a:r>
            <a:r>
              <a:rPr lang="en-US" sz="1800" dirty="0" smtClean="0"/>
              <a:t>ttributes central to participation in the contemporary economy and for civic participation such </a:t>
            </a:r>
            <a:r>
              <a:rPr lang="en-US" sz="1800" dirty="0"/>
              <a:t>as creativity and innovation, critical thinking, problem-solving, and learning to </a:t>
            </a:r>
            <a:r>
              <a:rPr lang="en-US" sz="1800" dirty="0" smtClean="0"/>
              <a:t>learn </a:t>
            </a:r>
          </a:p>
          <a:p>
            <a:endParaRPr lang="en-AU" sz="1600" dirty="0"/>
          </a:p>
          <a:p>
            <a:endParaRPr lang="en-AU" sz="1600" dirty="0"/>
          </a:p>
        </p:txBody>
      </p:sp>
    </p:spTree>
    <p:extLst>
      <p:ext uri="{BB962C8B-B14F-4D97-AF65-F5344CB8AC3E}">
        <p14:creationId xmlns:p14="http://schemas.microsoft.com/office/powerpoint/2010/main" val="15179041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Imperatives</a:t>
            </a:r>
            <a:endParaRPr lang="en-AU" dirty="0"/>
          </a:p>
        </p:txBody>
      </p:sp>
      <p:sp>
        <p:nvSpPr>
          <p:cNvPr id="3" name="Content Placeholder 2"/>
          <p:cNvSpPr>
            <a:spLocks noGrp="1"/>
          </p:cNvSpPr>
          <p:nvPr>
            <p:ph sz="half" idx="1"/>
          </p:nvPr>
        </p:nvSpPr>
        <p:spPr>
          <a:xfrm>
            <a:off x="323528" y="1618432"/>
            <a:ext cx="3744416" cy="4546872"/>
          </a:xfrm>
        </p:spPr>
        <p:txBody>
          <a:bodyPr/>
          <a:lstStyle/>
          <a:p>
            <a:r>
              <a:rPr lang="en-AU" sz="2000" dirty="0" smtClean="0"/>
              <a:t>Improving performance in top levels (Griffin)</a:t>
            </a:r>
          </a:p>
          <a:p>
            <a:r>
              <a:rPr lang="en-AU" sz="2000" dirty="0" smtClean="0"/>
              <a:t>Enabling targeted teaching (Grattan Institute </a:t>
            </a:r>
            <a:r>
              <a:rPr lang="en-AU" sz="2000" dirty="0"/>
              <a:t>and </a:t>
            </a:r>
            <a:r>
              <a:rPr lang="en-AU" sz="2000" dirty="0" smtClean="0"/>
              <a:t>Masters)</a:t>
            </a:r>
            <a:endParaRPr lang="en-AU" sz="2000" dirty="0"/>
          </a:p>
          <a:p>
            <a:r>
              <a:rPr lang="en-AU" sz="2000" dirty="0" smtClean="0"/>
              <a:t>Clearer focus on essential content across the curriculum (</a:t>
            </a:r>
            <a:r>
              <a:rPr lang="en-AU" sz="2000" dirty="0" err="1" smtClean="0"/>
              <a:t>Marzano</a:t>
            </a:r>
            <a:r>
              <a:rPr lang="en-AU" sz="2000" dirty="0" smtClean="0"/>
              <a:t>)</a:t>
            </a:r>
          </a:p>
          <a:p>
            <a:r>
              <a:rPr lang="en-AU" sz="2000" dirty="0" smtClean="0"/>
              <a:t>Middle school innovation through flexible curriculum delivery</a:t>
            </a:r>
          </a:p>
          <a:p>
            <a:r>
              <a:rPr lang="en-AU" sz="2000" dirty="0" smtClean="0"/>
              <a:t>Strengthening explicit learning in capabilities (Griffin)</a:t>
            </a:r>
          </a:p>
          <a:p>
            <a:pPr marL="0" indent="0">
              <a:buNone/>
            </a:pPr>
            <a:endParaRPr lang="en-AU" sz="2000" dirty="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17039" y="1443529"/>
            <a:ext cx="3328704"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229200"/>
            <a:ext cx="23050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284984"/>
            <a:ext cx="4737121" cy="29356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591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TotalTime>
  <Words>5955</Words>
  <Application>Microsoft Office PowerPoint</Application>
  <PresentationFormat>On-screen Show (4:3)</PresentationFormat>
  <Paragraphs>721</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SimSun</vt:lpstr>
      <vt:lpstr>Arial</vt:lpstr>
      <vt:lpstr>Calibri</vt:lpstr>
      <vt:lpstr>Segoe UI Symbol</vt:lpstr>
      <vt:lpstr>Symbol</vt:lpstr>
      <vt:lpstr>Times New Roman</vt:lpstr>
      <vt:lpstr>Verdana</vt:lpstr>
      <vt:lpstr>Wingdings</vt:lpstr>
      <vt:lpstr>VCAA Powerpoint Template</vt:lpstr>
      <vt:lpstr>LABCON 2015 How will Victorian science curriculum changes affect the work of laboratory technicians?  2-3 December 2015 </vt:lpstr>
      <vt:lpstr>© Victorian Curriculum and Assessment Authority 2015</vt:lpstr>
      <vt:lpstr>Workshop aims</vt:lpstr>
      <vt:lpstr>Demands on lab techs</vt:lpstr>
      <vt:lpstr>Victorian Curriculum F-10</vt:lpstr>
      <vt:lpstr>Evolution of Victorian Curriculum</vt:lpstr>
      <vt:lpstr>Timelines</vt:lpstr>
      <vt:lpstr>Victorian education priorities</vt:lpstr>
      <vt:lpstr>Imperatives</vt:lpstr>
      <vt:lpstr>Design and structure</vt:lpstr>
      <vt:lpstr>Why ‘capabilities’?</vt:lpstr>
      <vt:lpstr>Would you eat a doggieburger?</vt:lpstr>
      <vt:lpstr>Activity: Capabilities</vt:lpstr>
      <vt:lpstr>One approach to whole-school planning</vt:lpstr>
      <vt:lpstr>Both of these animals are endangered – which would you rather save?</vt:lpstr>
      <vt:lpstr>‘Ugly’ frog or ‘cute’ panda?</vt:lpstr>
      <vt:lpstr>The music of chemistry</vt:lpstr>
      <vt:lpstr>Science  curriculum structure</vt:lpstr>
      <vt:lpstr>Sequencing scientific skills</vt:lpstr>
      <vt:lpstr>Science skills F-12 continuum</vt:lpstr>
      <vt:lpstr>Activity: Is paw size related to height?</vt:lpstr>
      <vt:lpstr>Activity: Do animals need clothing?</vt:lpstr>
      <vt:lpstr>F-10 Biological sciences changes</vt:lpstr>
      <vt:lpstr>F-10 Chemical sciences changes</vt:lpstr>
      <vt:lpstr>F-10 Physical sciences changes (Levels 3-8)</vt:lpstr>
      <vt:lpstr>F-10 Physical sciences changes (Levels 9-10)</vt:lpstr>
      <vt:lpstr>Primary school example:  science links to music</vt:lpstr>
      <vt:lpstr>Secondary school example: science links to mathematics</vt:lpstr>
      <vt:lpstr>Literacy, numeracy and ICT</vt:lpstr>
      <vt:lpstr>Exploring science language</vt:lpstr>
      <vt:lpstr>E(ggs)xactly!</vt:lpstr>
      <vt:lpstr> Are brown chooks better egg layers than white chooks? </vt:lpstr>
      <vt:lpstr>Victorian science curriculum in summary</vt:lpstr>
      <vt:lpstr>F-10 Victorian Curriculum support</vt:lpstr>
      <vt:lpstr>VCE sciences Staged implementation – Units 1 &amp; 2 in 2015</vt:lpstr>
      <vt:lpstr>Implementation timelines</vt:lpstr>
      <vt:lpstr>Online publication of study design</vt:lpstr>
      <vt:lpstr>Who is the study design for?</vt:lpstr>
      <vt:lpstr>Knowledge and application: pH – what do students know and what can they do?</vt:lpstr>
      <vt:lpstr>Rationale for changes</vt:lpstr>
      <vt:lpstr>Overview of changes – general study design features </vt:lpstr>
      <vt:lpstr>Topic selection in the sciences</vt:lpstr>
      <vt:lpstr>VCE Science story - Biology</vt:lpstr>
      <vt:lpstr>VCE Science story - Chemistry</vt:lpstr>
      <vt:lpstr>VCE Science story – Environmental Science</vt:lpstr>
      <vt:lpstr>VCE Science story - Psychology</vt:lpstr>
      <vt:lpstr>VCE Science story - Physics</vt:lpstr>
      <vt:lpstr>VCE Physics Unit 2 Area of Study 2</vt:lpstr>
      <vt:lpstr>Student-designed investigations</vt:lpstr>
      <vt:lpstr>Investigation ethics and safety</vt:lpstr>
      <vt:lpstr>Area of study 3 investigation:  a student-designed or adapted practical investigation</vt:lpstr>
      <vt:lpstr>Area of study 3 investigation:  a student-designed or adapted practical investigation</vt:lpstr>
      <vt:lpstr>Taking an investigation on a tangent…</vt:lpstr>
      <vt:lpstr>Discussion: Managing the new curriculum</vt:lpstr>
      <vt:lpstr>Logbook</vt:lpstr>
      <vt:lpstr>Use of scientific posters</vt:lpstr>
      <vt:lpstr>Scientific poster</vt:lpstr>
      <vt:lpstr>VCAA poster template</vt:lpstr>
      <vt:lpstr>Scientific poster templates</vt:lpstr>
      <vt:lpstr>Poster authentication strategies</vt:lpstr>
      <vt:lpstr>Poster logistics</vt:lpstr>
      <vt:lpstr>Units 3 and 4 Assessment - internal</vt:lpstr>
      <vt:lpstr>Science faculty experimental investigation planner </vt:lpstr>
      <vt:lpstr>Sample experimental  investigation planner</vt:lpstr>
      <vt:lpstr>VCAA contact</vt:lpstr>
    </vt:vector>
  </TitlesOfParts>
  <Company>Victorian Curriculum and Assessment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Compton, Leanne L</dc:creator>
  <cp:lastModifiedBy>Dale Carroll</cp:lastModifiedBy>
  <cp:revision>151</cp:revision>
  <cp:lastPrinted>2015-12-02T04:16:42Z</cp:lastPrinted>
  <dcterms:created xsi:type="dcterms:W3CDTF">2015-01-27T01:08:29Z</dcterms:created>
  <dcterms:modified xsi:type="dcterms:W3CDTF">2015-12-02T04:57:30Z</dcterms:modified>
</cp:coreProperties>
</file>